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  <p:sldMasterId id="2147483710" r:id="rId2"/>
  </p:sldMasterIdLst>
  <p:sldIdLst>
    <p:sldId id="261" r:id="rId3"/>
    <p:sldId id="257" r:id="rId4"/>
    <p:sldId id="260" r:id="rId5"/>
    <p:sldId id="259" r:id="rId6"/>
    <p:sldId id="263" r:id="rId7"/>
    <p:sldId id="258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957" y="1598613"/>
            <a:ext cx="7178605" cy="4308475"/>
          </a:xfrm>
        </p:spPr>
        <p:txBody>
          <a:bodyPr lIns="0" tIns="0" rIns="0" bIns="0"/>
          <a:lstStyle>
            <a:lvl1pPr marL="228600" indent="-228600">
              <a:defRPr sz="2400">
                <a:latin typeface="Calibri"/>
                <a:cs typeface="Calibri"/>
              </a:defRPr>
            </a:lvl1pPr>
            <a:lvl2pPr marL="455613" indent="-227013">
              <a:defRPr sz="2400">
                <a:latin typeface="Calibri"/>
                <a:cs typeface="Calibri"/>
              </a:defRPr>
            </a:lvl2pPr>
            <a:lvl3pPr marL="684213" indent="-228600">
              <a:defRPr sz="2400">
                <a:latin typeface="Calibri"/>
                <a:cs typeface="Calibri"/>
              </a:defRPr>
            </a:lvl3pPr>
            <a:lvl4pPr marL="911225" indent="-227013">
              <a:defRPr>
                <a:latin typeface="Calibri"/>
                <a:cs typeface="Calibri"/>
              </a:defRPr>
            </a:lvl4pPr>
            <a:lvl5pPr marL="1139825" indent="-228600"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3/30/2017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3/30/2017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05022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1817688"/>
            <a:ext cx="7772349" cy="3821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071760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3/30/2017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E53F-E227-A345-A672-286B2CEC4DE6}" type="datetimeFigureOut">
              <a:rPr lang="en-US"/>
              <a:pPr/>
              <a:t>3/30/2017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7617-F04D-2D48-8B5D-62F0364B9B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512962" y="3468274"/>
            <a:ext cx="5257174" cy="79375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957" y="159024"/>
            <a:ext cx="6122987" cy="944387"/>
          </a:xfrm>
          <a:prstGeom prst="rect">
            <a:avLst/>
          </a:prstGeom>
        </p:spPr>
        <p:txBody>
          <a:bodyPr vert="horz" lIns="0" tIns="45720" rIns="9144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600" y="1600200"/>
            <a:ext cx="7192962" cy="430847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495561"/>
            <a:ext cx="90977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E53F-E227-A345-A672-286B2CEC4DE6}" type="datetimeFigureOut">
              <a:rPr lang="en-US"/>
              <a:pPr/>
              <a:t>3/30/2017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962" y="6495561"/>
            <a:ext cx="559904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7617-F04D-2D48-8B5D-62F0364B9B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QueensLogo_colour.ai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028" y="162342"/>
            <a:ext cx="1520966" cy="1107660"/>
          </a:xfrm>
          <a:prstGeom prst="rect">
            <a:avLst/>
          </a:prstGeom>
        </p:spPr>
      </p:pic>
      <p:pic>
        <p:nvPicPr>
          <p:cNvPr id="11" name="Picture 10" descr="Library wordmark.eps.ai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228" y="6478101"/>
            <a:ext cx="3639378" cy="234799"/>
          </a:xfrm>
          <a:prstGeom prst="rect">
            <a:avLst/>
          </a:prstGeom>
        </p:spPr>
      </p:pic>
      <p:pic>
        <p:nvPicPr>
          <p:cNvPr id="9" name="Picture 8" descr="Library squar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05" y="-103628"/>
            <a:ext cx="1649367" cy="1529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0" r:id="rId2"/>
    <p:sldLayoutId id="2147483703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24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alibri"/>
          <a:ea typeface="+mn-ea"/>
          <a:cs typeface="Calibri"/>
        </a:defRPr>
      </a:lvl1pPr>
      <a:lvl2pPr marL="455613" indent="-227013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Calibri"/>
          <a:ea typeface="+mn-ea"/>
          <a:cs typeface="Calibri"/>
        </a:defRPr>
      </a:lvl2pPr>
      <a:lvl3pPr marL="684213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alibri"/>
          <a:ea typeface="+mn-ea"/>
          <a:cs typeface="Calibri"/>
        </a:defRPr>
      </a:lvl3pPr>
      <a:lvl4pPr marL="911225" indent="-227013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Calibri"/>
          <a:ea typeface="+mn-ea"/>
          <a:cs typeface="Calibri"/>
        </a:defRPr>
      </a:lvl4pPr>
      <a:lvl5pPr marL="1139825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957" y="2224154"/>
            <a:ext cx="7189718" cy="11551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13" y="3467653"/>
            <a:ext cx="7192962" cy="13583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495561"/>
            <a:ext cx="90977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E53F-E227-A345-A672-286B2CEC4DE6}" type="datetimeFigureOut">
              <a:rPr lang="en-US"/>
              <a:pPr/>
              <a:t>3/30/2017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962" y="6495561"/>
            <a:ext cx="559904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7617-F04D-2D48-8B5D-62F0364B9B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ibrary wordmark.eps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065" y="536710"/>
            <a:ext cx="3639378" cy="234799"/>
          </a:xfrm>
          <a:prstGeom prst="rect">
            <a:avLst/>
          </a:prstGeom>
        </p:spPr>
      </p:pic>
      <p:pic>
        <p:nvPicPr>
          <p:cNvPr id="5" name="Picture 4" descr="Library squar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405" y="-103628"/>
            <a:ext cx="1649367" cy="1529413"/>
          </a:xfrm>
          <a:prstGeom prst="rect">
            <a:avLst/>
          </a:prstGeom>
        </p:spPr>
      </p:pic>
      <p:pic>
        <p:nvPicPr>
          <p:cNvPr id="12" name="Picture 11" descr="QueensLogo_colour.ai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028" y="162342"/>
            <a:ext cx="1520966" cy="110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2400"/>
        </a:lnSpc>
        <a:spcBef>
          <a:spcPct val="0"/>
        </a:spcBef>
        <a:buNone/>
        <a:defRPr sz="3600" b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chemeClr val="bg1">
              <a:lumMod val="50000"/>
            </a:schemeClr>
          </a:solidFill>
          <a:latin typeface="Calibri"/>
          <a:ea typeface="+mn-ea"/>
          <a:cs typeface="Calibri"/>
        </a:defRPr>
      </a:lvl1pPr>
      <a:lvl2pPr marL="228600" indent="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chemeClr val="bg1">
              <a:lumMod val="50000"/>
            </a:schemeClr>
          </a:solidFill>
          <a:latin typeface="Calibri"/>
          <a:ea typeface="+mn-ea"/>
          <a:cs typeface="Calibri"/>
        </a:defRPr>
      </a:lvl2pPr>
      <a:lvl3pPr marL="455613" indent="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chemeClr val="bg1">
              <a:lumMod val="50000"/>
            </a:schemeClr>
          </a:solidFill>
          <a:latin typeface="Calibri"/>
          <a:ea typeface="+mn-ea"/>
          <a:cs typeface="Calibri"/>
        </a:defRPr>
      </a:lvl3pPr>
      <a:lvl4pPr marL="684212" indent="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chemeClr val="bg1">
              <a:lumMod val="50000"/>
            </a:schemeClr>
          </a:solidFill>
          <a:latin typeface="Calibri"/>
          <a:ea typeface="+mn-ea"/>
          <a:cs typeface="Calibri"/>
        </a:defRPr>
      </a:lvl4pPr>
      <a:lvl5pPr marL="911225" indent="0" algn="l" defTabSz="457200" rtl="0" eaLnBrk="1" latinLnBrk="0" hangingPunct="1">
        <a:spcBef>
          <a:spcPct val="20000"/>
        </a:spcBef>
        <a:buFontTx/>
        <a:buNone/>
        <a:defRPr sz="2400" b="1" i="0" kern="1200">
          <a:solidFill>
            <a:schemeClr val="bg1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MICS_Publishing_Grou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ttawacitizen.com/technology/science/the-editor-is-late-fake-science-journals-hit-new-low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hinkchecksubmit.org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queensu.ca/predatory-publications" TargetMode="External"/><Relationship Id="rId2" Type="http://schemas.openxmlformats.org/officeDocument/2006/relationships/hyperlink" Target="http://bmcmedicine.biomedcentral.com/articles/10.1186/s12916-015-0469-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ttawacitizen.com/technology/science/the-editor-is-late-fake-science-journals-hit-new-lo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Predatory Publishers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12962" y="3027872"/>
            <a:ext cx="5257174" cy="1992702"/>
          </a:xfrm>
        </p:spPr>
        <p:txBody>
          <a:bodyPr>
            <a:normAutofit/>
          </a:bodyPr>
          <a:lstStyle/>
          <a:p>
            <a:r>
              <a:rPr lang="en-US" dirty="0" smtClean="0"/>
              <a:t>SOMAC April 6, 2017</a:t>
            </a:r>
          </a:p>
          <a:p>
            <a:endParaRPr lang="en-US" dirty="0" smtClean="0"/>
          </a:p>
          <a:p>
            <a:r>
              <a:rPr lang="en-US" dirty="0" smtClean="0"/>
              <a:t>Suzanne Maranda</a:t>
            </a:r>
          </a:p>
          <a:p>
            <a:r>
              <a:rPr lang="en-US" dirty="0" smtClean="0"/>
              <a:t>Head Health </a:t>
            </a:r>
            <a:r>
              <a:rPr lang="en-US" dirty="0"/>
              <a:t>S</a:t>
            </a:r>
            <a:r>
              <a:rPr lang="en-US" dirty="0" smtClean="0"/>
              <a:t>ciences Librarian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04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recognize these titles?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957" y="1598613"/>
            <a:ext cx="2481073" cy="43084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Journal of Preventive Medicine</a:t>
            </a:r>
          </a:p>
          <a:p>
            <a:r>
              <a:rPr lang="en-US" dirty="0" smtClean="0"/>
              <a:t>International Journal of Environmental Research and Public Health</a:t>
            </a:r>
          </a:p>
          <a:p>
            <a:r>
              <a:rPr lang="en-US" dirty="0" smtClean="0"/>
              <a:t>Archives of Medicine</a:t>
            </a:r>
          </a:p>
          <a:p>
            <a:r>
              <a:rPr lang="en-US" dirty="0" smtClean="0"/>
              <a:t>Internal </a:t>
            </a:r>
            <a:r>
              <a:rPr lang="en-US" dirty="0"/>
              <a:t>M</a:t>
            </a:r>
            <a:r>
              <a:rPr lang="en-US" dirty="0" smtClean="0"/>
              <a:t>edicine Review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761781" y="1598613"/>
            <a:ext cx="274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Preventive Medicine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International Journal of Public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Archives of Internal Medicine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Internal Medicine Journal</a:t>
            </a:r>
            <a:endParaRPr lang="en-CA" sz="2400" dirty="0"/>
          </a:p>
        </p:txBody>
      </p:sp>
      <p:sp>
        <p:nvSpPr>
          <p:cNvPr id="7" name="Multiply 6"/>
          <p:cNvSpPr/>
          <p:nvPr/>
        </p:nvSpPr>
        <p:spPr>
          <a:xfrm>
            <a:off x="1035171" y="931653"/>
            <a:ext cx="2794958" cy="4975435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920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website</a:t>
            </a:r>
            <a:endParaRPr lang="en-CA" dirty="0"/>
          </a:p>
        </p:txBody>
      </p:sp>
      <p:pic>
        <p:nvPicPr>
          <p:cNvPr id="4" name="Snagit_PPT234B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6" y="1642493"/>
            <a:ext cx="9052027" cy="407682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97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practices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844" y="1641745"/>
            <a:ext cx="7178605" cy="43084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2014 publishers launched 1000 new journals</a:t>
            </a:r>
          </a:p>
          <a:p>
            <a:r>
              <a:rPr lang="en-US" sz="2800" dirty="0" smtClean="0"/>
              <a:t>In 2014, 420,000 articles published in predatory journals</a:t>
            </a:r>
          </a:p>
          <a:p>
            <a:r>
              <a:rPr lang="en-US" sz="2800" dirty="0" smtClean="0"/>
              <a:t>The larger predatory publishers purchase legitimate journals or smaller publishers</a:t>
            </a:r>
          </a:p>
          <a:p>
            <a:r>
              <a:rPr lang="en-US" sz="2800" dirty="0" smtClean="0"/>
              <a:t>Some have recently cancelled contracts with </a:t>
            </a:r>
            <a:r>
              <a:rPr lang="en-US" sz="2800" dirty="0" smtClean="0">
                <a:hlinkClick r:id="rId2"/>
              </a:rPr>
              <a:t>OMICS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Can J Gen </a:t>
            </a:r>
            <a:r>
              <a:rPr lang="en-US" sz="2800" dirty="0" err="1" smtClean="0"/>
              <a:t>Int</a:t>
            </a:r>
            <a:r>
              <a:rPr lang="en-US" sz="2800" dirty="0" smtClean="0"/>
              <a:t> Med</a:t>
            </a:r>
          </a:p>
          <a:p>
            <a:pPr lvl="1"/>
            <a:r>
              <a:rPr lang="en-US" sz="2800" dirty="0" smtClean="0"/>
              <a:t>Can J Optometry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47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Objectionable practices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76" y="1883284"/>
            <a:ext cx="7178605" cy="4308475"/>
          </a:xfrm>
        </p:spPr>
        <p:txBody>
          <a:bodyPr>
            <a:normAutofit/>
          </a:bodyPr>
          <a:lstStyle/>
          <a:p>
            <a:r>
              <a:rPr lang="en-US" sz="2800" dirty="0"/>
              <a:t>Use names on editorial boards without consent or change names on photos (see Ottawa Citizen </a:t>
            </a:r>
            <a:r>
              <a:rPr lang="en-US" sz="2800" dirty="0">
                <a:hlinkClick r:id="rId2"/>
              </a:rPr>
              <a:t>link</a:t>
            </a:r>
            <a:r>
              <a:rPr lang="en-US" sz="2800" dirty="0"/>
              <a:t>)</a:t>
            </a:r>
          </a:p>
          <a:p>
            <a:r>
              <a:rPr lang="en-US" sz="2800" dirty="0"/>
              <a:t>Invitations to fake conferences</a:t>
            </a:r>
          </a:p>
          <a:p>
            <a:r>
              <a:rPr lang="en-US" sz="2800" dirty="0"/>
              <a:t>Become members of legitimate organizations such as COPE (Committee on Publication Ethics)</a:t>
            </a:r>
          </a:p>
          <a:p>
            <a:r>
              <a:rPr lang="en-US" sz="2800" dirty="0"/>
              <a:t>Easily get an ISSN or a fake impact factor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072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 beware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76" y="1771141"/>
            <a:ext cx="7178605" cy="4308475"/>
          </a:xfrm>
        </p:spPr>
        <p:txBody>
          <a:bodyPr/>
          <a:lstStyle/>
          <a:p>
            <a:r>
              <a:rPr lang="en-US" dirty="0" smtClean="0"/>
              <a:t>Beall’s Black list has been removed from the Internet</a:t>
            </a:r>
          </a:p>
          <a:p>
            <a:r>
              <a:rPr lang="en-US" dirty="0" smtClean="0"/>
              <a:t>White lists are not reliable: </a:t>
            </a:r>
          </a:p>
          <a:p>
            <a:pPr lvl="1"/>
            <a:r>
              <a:rPr lang="en-US" dirty="0" smtClean="0"/>
              <a:t>Anyone can submit articles to PubMed</a:t>
            </a:r>
          </a:p>
          <a:p>
            <a:pPr lvl="1"/>
            <a:r>
              <a:rPr lang="en-US" dirty="0" smtClean="0"/>
              <a:t>University libraries purchase journals in bulk</a:t>
            </a:r>
          </a:p>
          <a:p>
            <a:pPr lvl="1"/>
            <a:r>
              <a:rPr lang="en-US" dirty="0" smtClean="0"/>
              <a:t>Predatory journals lie about impact factors</a:t>
            </a:r>
          </a:p>
          <a:p>
            <a:pPr lvl="1"/>
            <a:r>
              <a:rPr lang="en-US" dirty="0" smtClean="0"/>
              <a:t>They lie about being indexed in </a:t>
            </a:r>
            <a:r>
              <a:rPr lang="en-US" dirty="0"/>
              <a:t>M</a:t>
            </a:r>
            <a:r>
              <a:rPr lang="en-US" dirty="0" smtClean="0"/>
              <a:t>edline/</a:t>
            </a:r>
            <a:r>
              <a:rPr lang="en-US" dirty="0" err="1" smtClean="0"/>
              <a:t>Pubmed</a:t>
            </a:r>
            <a:r>
              <a:rPr lang="en-US" dirty="0" smtClean="0"/>
              <a:t> </a:t>
            </a:r>
          </a:p>
          <a:p>
            <a:r>
              <a:rPr lang="en-US" dirty="0"/>
              <a:t>If you try to retract, they will publish anyway and require payment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Helpful website: </a:t>
            </a:r>
            <a:r>
              <a:rPr lang="en-US" dirty="0" smtClean="0">
                <a:hlinkClick r:id="rId2"/>
              </a:rPr>
              <a:t>thinkchecksubmit.org</a:t>
            </a: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40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367" y="2367798"/>
            <a:ext cx="7178605" cy="33083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BUT:</a:t>
            </a:r>
          </a:p>
          <a:p>
            <a:r>
              <a:rPr lang="en-US" dirty="0" smtClean="0"/>
              <a:t>As co-author, do you know the journal chosen by the PI?</a:t>
            </a:r>
          </a:p>
          <a:p>
            <a:r>
              <a:rPr lang="en-US" dirty="0" smtClean="0"/>
              <a:t>Are you checking references for a faculty position or for a conference keynote speaker?</a:t>
            </a:r>
          </a:p>
          <a:p>
            <a:r>
              <a:rPr lang="en-US" dirty="0" smtClean="0"/>
              <a:t>Are you helping graduate students choose a journal to publish their work?</a:t>
            </a:r>
          </a:p>
          <a:p>
            <a:r>
              <a:rPr lang="en-US" dirty="0" smtClean="0"/>
              <a:t>Are you able to evaluate such papers when you are reading?</a:t>
            </a:r>
            <a:endParaRPr lang="en-CA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268082" y="1625542"/>
            <a:ext cx="636786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“I just ignore any unsolicited requests to publish”</a:t>
            </a:r>
            <a:endParaRPr lang="en-C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12957" y="5874589"/>
            <a:ext cx="4491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Contact: bracken.library@queensu.ca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64970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593" y="1388854"/>
            <a:ext cx="8087713" cy="5018568"/>
          </a:xfrm>
        </p:spPr>
        <p:txBody>
          <a:bodyPr>
            <a:normAutofit/>
          </a:bodyPr>
          <a:lstStyle/>
          <a:p>
            <a:r>
              <a:rPr lang="en-US" dirty="0" smtClean="0"/>
              <a:t>Gillis, A. Academics beware. University Affairs. 2017;58 (2):19-27.</a:t>
            </a:r>
          </a:p>
          <a:p>
            <a:r>
              <a:rPr lang="en-US" dirty="0"/>
              <a:t>Shen C, Bjork BC. 'Predatory' open access: a longitudinal study of article volumes and market characteristics.   </a:t>
            </a:r>
            <a:r>
              <a:rPr lang="en-US" dirty="0">
                <a:hlinkClick r:id="rId2"/>
              </a:rPr>
              <a:t>BMC Med </a:t>
            </a:r>
            <a:r>
              <a:rPr lang="en-US" dirty="0"/>
              <a:t>[Internet]. </a:t>
            </a:r>
            <a:r>
              <a:rPr lang="en-US" dirty="0" smtClean="0"/>
              <a:t>2015;13:230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QUL guide:</a:t>
            </a:r>
          </a:p>
          <a:p>
            <a:pPr marL="0" indent="0">
              <a:buNone/>
            </a:pPr>
            <a:r>
              <a:rPr lang="en-CA" dirty="0" smtClean="0">
                <a:hlinkClick r:id="rId3"/>
              </a:rPr>
              <a:t>Http://guides.library.queensu.ca/predatory-publications</a:t>
            </a:r>
            <a:r>
              <a:rPr lang="en-CA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Ottawa Citizen article:</a:t>
            </a:r>
          </a:p>
          <a:p>
            <a:pPr marL="0" indent="0">
              <a:buNone/>
            </a:pPr>
            <a:r>
              <a:rPr lang="en-CA" u="sng" dirty="0">
                <a:hlinkClick r:id="rId4"/>
              </a:rPr>
              <a:t>http://ottawacitizen.com/technology/science/the-editor-is-late-fake-science-journals-hit-new-low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92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Library 2013">
  <a:themeElements>
    <a:clrScheme name="Queen's triclour">
      <a:dk1>
        <a:sysClr val="windowText" lastClr="000000"/>
      </a:dk1>
      <a:lt1>
        <a:sysClr val="window" lastClr="FFFFFF"/>
      </a:lt1>
      <a:dk2>
        <a:srgbClr val="061D38"/>
      </a:dk2>
      <a:lt2>
        <a:srgbClr val="FFFFFF"/>
      </a:lt2>
      <a:accent1>
        <a:srgbClr val="910A29"/>
      </a:accent1>
      <a:accent2>
        <a:srgbClr val="F1AB1F"/>
      </a:accent2>
      <a:accent3>
        <a:srgbClr val="061D38"/>
      </a:accent3>
      <a:accent4>
        <a:srgbClr val="CDCDCD"/>
      </a:accent4>
      <a:accent5>
        <a:srgbClr val="7E7E7E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">
  <a:themeElements>
    <a:clrScheme name="Queen's triclour">
      <a:dk1>
        <a:sysClr val="windowText" lastClr="000000"/>
      </a:dk1>
      <a:lt1>
        <a:sysClr val="window" lastClr="FFFFFF"/>
      </a:lt1>
      <a:dk2>
        <a:srgbClr val="061D38"/>
      </a:dk2>
      <a:lt2>
        <a:srgbClr val="FFFFFF"/>
      </a:lt2>
      <a:accent1>
        <a:srgbClr val="910A29"/>
      </a:accent1>
      <a:accent2>
        <a:srgbClr val="F1AB1F"/>
      </a:accent2>
      <a:accent3>
        <a:srgbClr val="061D38"/>
      </a:accent3>
      <a:accent4>
        <a:srgbClr val="CDCDCD"/>
      </a:accent4>
      <a:accent5>
        <a:srgbClr val="7E7E7E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312</TotalTime>
  <Words>336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Theme1 Library 2013</vt:lpstr>
      <vt:lpstr>title slide</vt:lpstr>
      <vt:lpstr>Predatory Publishers</vt:lpstr>
      <vt:lpstr>Do you recognize these titles?</vt:lpstr>
      <vt:lpstr>Sample website</vt:lpstr>
      <vt:lpstr>Publishing practices</vt:lpstr>
      <vt:lpstr>Objectionable practices</vt:lpstr>
      <vt:lpstr>Authors beware</vt:lpstr>
      <vt:lpstr>Why does it matter?</vt:lpstr>
      <vt:lpstr>More information</vt:lpstr>
    </vt:vector>
  </TitlesOfParts>
  <Company>QUL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Maranda</dc:creator>
  <cp:lastModifiedBy>Suzanne Maranda</cp:lastModifiedBy>
  <cp:revision>22</cp:revision>
  <dcterms:created xsi:type="dcterms:W3CDTF">2017-03-29T15:01:27Z</dcterms:created>
  <dcterms:modified xsi:type="dcterms:W3CDTF">2017-03-30T17:50:06Z</dcterms:modified>
</cp:coreProperties>
</file>