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51"/>
  </p:notesMasterIdLst>
  <p:handoutMasterIdLst>
    <p:handoutMasterId r:id="rId52"/>
  </p:handoutMasterIdLst>
  <p:sldIdLst>
    <p:sldId id="316" r:id="rId2"/>
    <p:sldId id="270" r:id="rId3"/>
    <p:sldId id="335" r:id="rId4"/>
    <p:sldId id="268" r:id="rId5"/>
    <p:sldId id="342" r:id="rId6"/>
    <p:sldId id="330" r:id="rId7"/>
    <p:sldId id="273" r:id="rId8"/>
    <p:sldId id="319" r:id="rId9"/>
    <p:sldId id="327" r:id="rId10"/>
    <p:sldId id="317" r:id="rId11"/>
    <p:sldId id="260" r:id="rId12"/>
    <p:sldId id="326" r:id="rId13"/>
    <p:sldId id="318" r:id="rId14"/>
    <p:sldId id="265" r:id="rId15"/>
    <p:sldId id="280" r:id="rId16"/>
    <p:sldId id="285" r:id="rId17"/>
    <p:sldId id="284" r:id="rId18"/>
    <p:sldId id="281" r:id="rId19"/>
    <p:sldId id="275" r:id="rId20"/>
    <p:sldId id="293" r:id="rId21"/>
    <p:sldId id="299" r:id="rId22"/>
    <p:sldId id="300" r:id="rId23"/>
    <p:sldId id="301" r:id="rId24"/>
    <p:sldId id="302" r:id="rId25"/>
    <p:sldId id="306" r:id="rId26"/>
    <p:sldId id="303" r:id="rId27"/>
    <p:sldId id="304" r:id="rId28"/>
    <p:sldId id="305" r:id="rId29"/>
    <p:sldId id="321" r:id="rId30"/>
    <p:sldId id="308" r:id="rId31"/>
    <p:sldId id="310" r:id="rId32"/>
    <p:sldId id="309" r:id="rId33"/>
    <p:sldId id="322" r:id="rId34"/>
    <p:sldId id="314" r:id="rId35"/>
    <p:sldId id="311" r:id="rId36"/>
    <p:sldId id="332" r:id="rId37"/>
    <p:sldId id="323" r:id="rId38"/>
    <p:sldId id="333" r:id="rId39"/>
    <p:sldId id="337" r:id="rId40"/>
    <p:sldId id="329" r:id="rId41"/>
    <p:sldId id="331" r:id="rId42"/>
    <p:sldId id="339" r:id="rId43"/>
    <p:sldId id="343" r:id="rId44"/>
    <p:sldId id="313" r:id="rId45"/>
    <p:sldId id="344" r:id="rId46"/>
    <p:sldId id="315" r:id="rId47"/>
    <p:sldId id="340" r:id="rId48"/>
    <p:sldId id="320" r:id="rId49"/>
    <p:sldId id="341" r:id="rId5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686D4B-CDA0-4952-9895-0EAE2A495940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3B7C251-068C-4031-AD6A-0C1C2B53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FC3C7C-5CC4-4317-B7B3-3F178D65767A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C2DAAB6-4773-4687-BD0D-6300994B7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2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2B84EFB-65B3-4D9D-A1FB-8C189B0B8966}" type="slidenum">
              <a:rPr lang="en-CA" altLang="en-US">
                <a:cs typeface="Arial" charset="0"/>
              </a:rPr>
              <a:pPr eaLnBrk="1" hangingPunct="1"/>
              <a:t>10</a:t>
            </a:fld>
            <a:endParaRPr lang="en-CA" altLang="en-US">
              <a:cs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800" smtClean="0">
                <a:latin typeface="Arial" charset="0"/>
                <a:ea typeface="ＭＳ Ｐゴシック" pitchFamily="34" charset="-128"/>
              </a:rPr>
              <a:t>Comments about the sensitivity and specificity of the CAM</a:t>
            </a:r>
            <a:endParaRPr lang="en-CA" altLang="en-US" sz="18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CD0778D-C7EB-4BDA-85F4-054CF1B9878A}" type="slidenum">
              <a:rPr lang="en-CA" altLang="en-US">
                <a:cs typeface="Arial" charset="0"/>
              </a:rPr>
              <a:pPr eaLnBrk="1" hangingPunct="1"/>
              <a:t>13</a:t>
            </a:fld>
            <a:endParaRPr lang="en-CA" altLang="en-US">
              <a:cs typeface="Arial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smtClean="0">
                <a:latin typeface="Arial" charset="0"/>
                <a:ea typeface="ＭＳ Ｐゴシック" pitchFamily="34" charset="-128"/>
              </a:rPr>
              <a:t>This is Sharon Inouye</a:t>
            </a:r>
            <a:r>
              <a:rPr lang="ja-JP" altLang="en-US" sz="1800" smtClean="0">
                <a:latin typeface="Arial" charset="0"/>
                <a:ea typeface="ＭＳ Ｐゴシック" pitchFamily="34" charset="-128"/>
              </a:rPr>
              <a:t>’</a:t>
            </a:r>
            <a:r>
              <a:rPr lang="en-US" altLang="ja-JP" sz="1800" smtClean="0">
                <a:latin typeface="Arial" charset="0"/>
                <a:ea typeface="ＭＳ Ｐゴシック" pitchFamily="34" charset="-128"/>
              </a:rPr>
              <a:t>s model of delirium illustrating the interplay of precipitating and predisposing factors in delirium, for example in an elderly person with dementia and perhaps other medical co-morbidities, one dose of sleeping medication or a urinary track infection may be enough to precipitate delirium,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smtClean="0">
                <a:latin typeface="Arial" charset="0"/>
                <a:ea typeface="ＭＳ Ｐゴシック" pitchFamily="34" charset="-128"/>
              </a:rPr>
              <a:t>On the other hand a young healthy individual would need to be confronted with a major physiological insult such as a mutli organ trauma or major operation to stress them sufficiently to cause delirium</a:t>
            </a:r>
            <a:endParaRPr lang="en-CA" altLang="en-US" sz="18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BE5DC77-B373-4985-AF3B-BE645BC90F63}" type="slidenum">
              <a:rPr lang="en-US" altLang="en-US">
                <a:cs typeface="Arial" charset="0"/>
              </a:rPr>
              <a:pPr eaLnBrk="1" hangingPunct="1"/>
              <a:t>24</a:t>
            </a:fld>
            <a:endParaRPr lang="en-US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F65A6AE-2384-4631-9DE2-C8D7427BFC13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0017018-44E2-490B-BDEB-B1C24C2C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22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5A38-2548-4A67-A365-1F0A05B6DA2F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3869-E1A9-4BB0-88FE-C7B2CF14C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B05D-FE3A-4977-81AE-7290D7CFBA10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7001A-771F-4BC3-9B2F-B34961A77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9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54134-60C3-462D-829E-A142785EB6C3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A2EB-C034-41B2-A312-3F253FF58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7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3103F15-2EAC-4506-B2A5-34B56D2F9B92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9F380070-2DF2-49FB-B195-FB512529B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97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3712-7486-4A02-95C9-0CE8F2A78664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3DF7B-52B8-4EC6-B013-40C54E26B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4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7280B-23C7-4220-AB37-5700E4C3C8D8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BF076-B7AE-4A9A-BD9F-D4C3D30EC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3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6FBD-61D2-4FA3-AD01-C608C63B0843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57A8-881F-4264-8F41-963168275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7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26E3-8C41-4163-8CD2-95B7AA9C9560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E0BD-AF81-4156-8E2E-A50252954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4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7B51-A171-4CCE-B550-8496097AE233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A0CE-C951-454E-924E-34083D75C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5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CA">
              <a:latin typeface="Arial" pitchFamily="34" charset="0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2BFE07-AE86-4A1C-9426-A692922DA36E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518499-5017-4495-83DB-8789649F8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45C75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F411CF5-84B2-45D2-8D2B-FCDFD65F9C78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45C75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632ED07-B54A-42A7-9713-871D68694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1" r:id="rId2"/>
    <p:sldLayoutId id="2147483890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91" r:id="rId9"/>
    <p:sldLayoutId id="2147483887" r:id="rId10"/>
    <p:sldLayoutId id="21474838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1524000"/>
            <a:ext cx="6477000" cy="1828800"/>
          </a:xfrm>
          <a:ln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Assessment and Management of Delirium in Older Adults</a:t>
            </a:r>
            <a:endParaRPr lang="en-CA" dirty="0"/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950" cy="1752600"/>
          </a:xfrm>
        </p:spPr>
        <p:txBody>
          <a:bodyPr/>
          <a:lstStyle/>
          <a:p>
            <a:pPr marR="0" eaLnBrk="1" hangingPunct="1"/>
            <a:r>
              <a:rPr lang="en-CA" altLang="en-US" smtClean="0">
                <a:ea typeface="ＭＳ Ｐゴシック" pitchFamily="34" charset="-128"/>
              </a:rPr>
              <a:t>Dr. Dallas Seitz and Dr. Agata Szlanta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pitchFamily="34" charset="-128"/>
                <a:cs typeface="+mj-cs"/>
              </a:rPr>
              <a:t>Diagnosing Delirium</a:t>
            </a:r>
            <a:endParaRPr lang="en-CA" dirty="0" smtClean="0">
              <a:solidFill>
                <a:schemeClr val="bg2">
                  <a:lumMod val="50000"/>
                </a:schemeClr>
              </a:solidFill>
              <a:ea typeface="ＭＳ Ｐゴシック" pitchFamily="34" charset="-128"/>
              <a:cs typeface="+mj-cs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76600" y="2076450"/>
            <a:ext cx="25908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entury Schoolbook" pitchFamily="18" charset="0"/>
              </a:rPr>
              <a:t>Acute Onset and Fluctuating Course</a:t>
            </a:r>
            <a:endParaRPr lang="en-CA" altLang="en-US">
              <a:latin typeface="Century Schoolbook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343400" y="28194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1"/>
              <a:t>+</a:t>
            </a:r>
            <a:endParaRPr lang="en-CA" altLang="en-US" sz="2400" b="1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00400" y="3352800"/>
            <a:ext cx="26670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entury Schoolbook" pitchFamily="18" charset="0"/>
              </a:rPr>
              <a:t>Inattention</a:t>
            </a:r>
            <a:endParaRPr lang="en-CA" altLang="en-US">
              <a:latin typeface="Century Schoolbook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371600" y="5181600"/>
            <a:ext cx="26670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entury Schoolbook" pitchFamily="18" charset="0"/>
              </a:rPr>
              <a:t>Disorganized  Thinking</a:t>
            </a:r>
            <a:endParaRPr lang="en-CA" altLang="en-US">
              <a:latin typeface="Century Schoolbook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029200" y="5181600"/>
            <a:ext cx="26670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entury Schoolbook" pitchFamily="18" charset="0"/>
              </a:rPr>
              <a:t>Altered Level of Consciousness</a:t>
            </a:r>
            <a:endParaRPr lang="en-CA" altLang="en-US">
              <a:latin typeface="Century Schoolbook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267200" y="5334000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entury Schoolbook" pitchFamily="18" charset="0"/>
              </a:rPr>
              <a:t>OR</a:t>
            </a:r>
            <a:endParaRPr lang="en-CA" altLang="en-US">
              <a:latin typeface="Century Schoolbook" pitchFamily="18" charset="0"/>
            </a:endParaRPr>
          </a:p>
        </p:txBody>
      </p: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3200400" y="4267200"/>
            <a:ext cx="2667000" cy="762000"/>
            <a:chOff x="2016" y="2688"/>
            <a:chExt cx="1680" cy="480"/>
          </a:xfrm>
        </p:grpSpPr>
        <p:cxnSp>
          <p:nvCxnSpPr>
            <p:cNvPr id="14350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036" y="2508"/>
              <a:ext cx="480" cy="840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1" name="AutoShape 11"/>
            <p:cNvCxnSpPr>
              <a:cxnSpLocks noChangeShapeType="1"/>
            </p:cNvCxnSpPr>
            <p:nvPr/>
          </p:nvCxnSpPr>
          <p:spPr bwMode="auto">
            <a:xfrm rot="5400000">
              <a:off x="2196" y="2508"/>
              <a:ext cx="480" cy="840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6308725" y="6589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228600" y="6430963"/>
            <a:ext cx="6916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/>
              <a:t>Adapted from: Inouye, et al. </a:t>
            </a:r>
            <a:r>
              <a:rPr lang="en-US" altLang="en-US" b="1" i="1"/>
              <a:t>Ann Intern Med </a:t>
            </a:r>
            <a:r>
              <a:rPr lang="en-US" altLang="en-US" b="1"/>
              <a:t>1990;113:941-948</a:t>
            </a:r>
            <a:endParaRPr lang="en-CA" altLang="en-US" b="1"/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457200" y="1898650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latin typeface="Century Schoolbook" pitchFamily="18" charset="0"/>
              </a:rPr>
              <a:t>C</a:t>
            </a:r>
            <a:r>
              <a:rPr lang="en-US" altLang="en-US" sz="2400">
                <a:latin typeface="Century Schoolbook" pitchFamily="18" charset="0"/>
              </a:rPr>
              <a:t>onfusion </a:t>
            </a:r>
          </a:p>
          <a:p>
            <a:pPr eaLnBrk="1" hangingPunct="1"/>
            <a:r>
              <a:rPr lang="en-US" altLang="en-US" sz="2400" b="1">
                <a:latin typeface="Century Schoolbook" pitchFamily="18" charset="0"/>
              </a:rPr>
              <a:t>A</a:t>
            </a:r>
            <a:r>
              <a:rPr lang="en-US" altLang="en-US" sz="2400">
                <a:latin typeface="Century Schoolbook" pitchFamily="18" charset="0"/>
              </a:rPr>
              <a:t>ssessment </a:t>
            </a:r>
          </a:p>
          <a:p>
            <a:pPr eaLnBrk="1" hangingPunct="1"/>
            <a:r>
              <a:rPr lang="en-US" altLang="en-US" sz="2400" b="1">
                <a:latin typeface="Century Schoolbook" pitchFamily="18" charset="0"/>
              </a:rPr>
              <a:t>M</a:t>
            </a:r>
            <a:r>
              <a:rPr lang="en-US" altLang="en-US" sz="2400">
                <a:latin typeface="Century Schoolbook" pitchFamily="18" charset="0"/>
              </a:rPr>
              <a:t>ethod</a:t>
            </a:r>
            <a:endParaRPr lang="en-CA" altLang="en-US" sz="2400">
              <a:latin typeface="Century Schoolbook" pitchFamily="18" charset="0"/>
            </a:endParaRP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4343400" y="38100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1"/>
              <a:t>+</a:t>
            </a:r>
            <a:endParaRPr lang="en-CA" alt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Subtypes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r-CA" sz="1200" dirty="0">
              <a:ea typeface="+mn-ea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fr-CA" sz="3000" dirty="0" err="1">
                <a:ea typeface="+mn-ea"/>
                <a:cs typeface="+mn-cs"/>
              </a:rPr>
              <a:t>Hypoactive</a:t>
            </a:r>
            <a:endParaRPr lang="fr-CA" sz="3000" dirty="0">
              <a:ea typeface="+mn-ea"/>
              <a:cs typeface="+mn-cs"/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–"/>
              <a:defRPr/>
            </a:pPr>
            <a:r>
              <a:rPr lang="fr-CA" dirty="0">
                <a:ea typeface="+mn-ea"/>
              </a:rPr>
              <a:t>More </a:t>
            </a:r>
            <a:r>
              <a:rPr lang="fr-CA" dirty="0" err="1">
                <a:ea typeface="+mn-ea"/>
              </a:rPr>
              <a:t>lethargic</a:t>
            </a:r>
            <a:r>
              <a:rPr lang="fr-CA" dirty="0">
                <a:ea typeface="+mn-ea"/>
              </a:rPr>
              <a:t>, </a:t>
            </a:r>
            <a:r>
              <a:rPr lang="fr-CA" dirty="0" err="1">
                <a:ea typeface="+mn-ea"/>
              </a:rPr>
              <a:t>difficult</a:t>
            </a:r>
            <a:r>
              <a:rPr lang="fr-CA" dirty="0">
                <a:ea typeface="+mn-ea"/>
              </a:rPr>
              <a:t> to </a:t>
            </a:r>
            <a:r>
              <a:rPr lang="fr-CA" dirty="0" err="1">
                <a:ea typeface="+mn-ea"/>
              </a:rPr>
              <a:t>arouse</a:t>
            </a:r>
            <a:r>
              <a:rPr lang="fr-CA" dirty="0">
                <a:ea typeface="+mn-ea"/>
              </a:rPr>
              <a:t>, minimal speech, </a:t>
            </a:r>
            <a:r>
              <a:rPr lang="fr-CA" dirty="0" err="1">
                <a:ea typeface="+mn-ea"/>
              </a:rPr>
              <a:t>slowed</a:t>
            </a:r>
            <a:r>
              <a:rPr lang="fr-CA" dirty="0">
                <a:ea typeface="+mn-ea"/>
              </a:rPr>
              <a:t> </a:t>
            </a:r>
            <a:r>
              <a:rPr lang="fr-CA" dirty="0" err="1">
                <a:ea typeface="+mn-ea"/>
              </a:rPr>
              <a:t>motor</a:t>
            </a:r>
            <a:r>
              <a:rPr lang="fr-CA" dirty="0">
                <a:ea typeface="+mn-ea"/>
              </a:rPr>
              <a:t> </a:t>
            </a:r>
            <a:r>
              <a:rPr lang="fr-CA" dirty="0" err="1">
                <a:ea typeface="+mn-ea"/>
              </a:rPr>
              <a:t>response</a:t>
            </a:r>
            <a:endParaRPr lang="fr-CA" dirty="0">
              <a:ea typeface="+mn-ea"/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–"/>
              <a:defRPr/>
            </a:pPr>
            <a:r>
              <a:rPr lang="fr-CA" dirty="0" err="1">
                <a:ea typeface="+mn-ea"/>
              </a:rPr>
              <a:t>Ddx</a:t>
            </a:r>
            <a:r>
              <a:rPr lang="fr-CA" dirty="0">
                <a:ea typeface="+mn-ea"/>
              </a:rPr>
              <a:t>: </a:t>
            </a:r>
            <a:r>
              <a:rPr lang="fr-CA" dirty="0" err="1">
                <a:ea typeface="+mn-ea"/>
              </a:rPr>
              <a:t>depression</a:t>
            </a:r>
            <a:r>
              <a:rPr lang="fr-CA" dirty="0">
                <a:ea typeface="+mn-ea"/>
              </a:rPr>
              <a:t> or </a:t>
            </a:r>
            <a:r>
              <a:rPr lang="fr-CA" dirty="0" err="1" smtClean="0">
                <a:ea typeface="+mn-ea"/>
              </a:rPr>
              <a:t>dementia</a:t>
            </a:r>
            <a:endParaRPr lang="fr-CA" dirty="0" smtClean="0">
              <a:ea typeface="+mn-ea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fr-CA" sz="3000" dirty="0" smtClean="0">
                <a:ea typeface="+mn-ea"/>
                <a:cs typeface="+mn-cs"/>
              </a:rPr>
              <a:t>Hyperactive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–"/>
              <a:defRPr/>
            </a:pPr>
            <a:r>
              <a:rPr lang="fr-CA" dirty="0" err="1" smtClean="0">
                <a:ea typeface="+mn-ea"/>
              </a:rPr>
              <a:t>Restless</a:t>
            </a:r>
            <a:r>
              <a:rPr lang="fr-CA" dirty="0" smtClean="0">
                <a:ea typeface="+mn-ea"/>
              </a:rPr>
              <a:t>, </a:t>
            </a:r>
            <a:r>
              <a:rPr lang="fr-CA" dirty="0" err="1" smtClean="0">
                <a:ea typeface="+mn-ea"/>
              </a:rPr>
              <a:t>agitated</a:t>
            </a:r>
            <a:r>
              <a:rPr lang="fr-CA" dirty="0" smtClean="0">
                <a:ea typeface="+mn-ea"/>
              </a:rPr>
              <a:t>, hallucinations, </a:t>
            </a:r>
            <a:r>
              <a:rPr lang="fr-CA" dirty="0" err="1" smtClean="0">
                <a:ea typeface="+mn-ea"/>
              </a:rPr>
              <a:t>hypervigilance</a:t>
            </a:r>
            <a:r>
              <a:rPr lang="fr-CA" dirty="0" smtClean="0">
                <a:ea typeface="+mn-ea"/>
              </a:rPr>
              <a:t>, </a:t>
            </a:r>
            <a:r>
              <a:rPr lang="fr-CA" dirty="0" err="1" smtClean="0">
                <a:ea typeface="+mn-ea"/>
              </a:rPr>
              <a:t>delusions</a:t>
            </a:r>
            <a:endParaRPr lang="fr-CA" dirty="0" smtClean="0">
              <a:ea typeface="+mn-ea"/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–"/>
              <a:defRPr/>
            </a:pPr>
            <a:r>
              <a:rPr lang="fr-CA" dirty="0" err="1" smtClean="0">
                <a:ea typeface="+mn-ea"/>
              </a:rPr>
              <a:t>Ddx</a:t>
            </a:r>
            <a:r>
              <a:rPr lang="fr-CA" dirty="0" smtClean="0">
                <a:ea typeface="+mn-ea"/>
              </a:rPr>
              <a:t>: </a:t>
            </a:r>
            <a:r>
              <a:rPr lang="fr-CA" dirty="0" err="1" smtClean="0">
                <a:ea typeface="+mn-ea"/>
              </a:rPr>
              <a:t>hypomania</a:t>
            </a:r>
            <a:r>
              <a:rPr lang="fr-CA" dirty="0" smtClean="0">
                <a:ea typeface="+mn-ea"/>
              </a:rPr>
              <a:t> mania, </a:t>
            </a:r>
            <a:r>
              <a:rPr lang="fr-CA" dirty="0" err="1" smtClean="0">
                <a:ea typeface="+mn-ea"/>
              </a:rPr>
              <a:t>psychosis</a:t>
            </a:r>
            <a:r>
              <a:rPr lang="fr-CA" dirty="0" smtClean="0">
                <a:ea typeface="+mn-ea"/>
              </a:rPr>
              <a:t>, </a:t>
            </a:r>
            <a:r>
              <a:rPr lang="fr-CA" dirty="0" err="1" smtClean="0">
                <a:ea typeface="+mn-ea"/>
              </a:rPr>
              <a:t>anxiety</a:t>
            </a:r>
            <a:r>
              <a:rPr lang="fr-CA" dirty="0" smtClean="0">
                <a:ea typeface="+mn-ea"/>
              </a:rPr>
              <a:t> </a:t>
            </a:r>
            <a:r>
              <a:rPr lang="fr-CA" dirty="0" err="1" smtClean="0">
                <a:ea typeface="+mn-ea"/>
              </a:rPr>
              <a:t>disorders</a:t>
            </a:r>
            <a:r>
              <a:rPr lang="fr-CA" dirty="0" smtClean="0">
                <a:ea typeface="+mn-ea"/>
              </a:rPr>
              <a:t>, </a:t>
            </a:r>
            <a:r>
              <a:rPr lang="fr-CA" dirty="0" err="1" smtClean="0">
                <a:ea typeface="+mn-ea"/>
              </a:rPr>
              <a:t>akathisia</a:t>
            </a:r>
            <a:endParaRPr lang="fr-CA" dirty="0" smtClean="0">
              <a:ea typeface="+mn-ea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endParaRPr lang="fr-CA" sz="1200" dirty="0" smtClean="0">
              <a:ea typeface="+mn-ea"/>
              <a:cs typeface="+mn-cs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fr-CA" sz="3000" dirty="0" smtClean="0">
                <a:ea typeface="+mn-ea"/>
                <a:cs typeface="+mn-cs"/>
              </a:rPr>
              <a:t>Mixed</a:t>
            </a:r>
            <a:endParaRPr lang="fr-CA" sz="3000" dirty="0">
              <a:ea typeface="+mn-ea"/>
              <a:cs typeface="+mn-cs"/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r-CA" dirty="0">
              <a:ea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Pathophysiology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Fong et al.  </a:t>
            </a:r>
            <a:r>
              <a:rPr lang="en-US" i="1" dirty="0" smtClean="0">
                <a:latin typeface="+mn-lt"/>
              </a:rPr>
              <a:t>Nat Rev </a:t>
            </a:r>
            <a:r>
              <a:rPr lang="en-US" i="1" dirty="0" err="1" smtClean="0">
                <a:latin typeface="+mn-lt"/>
              </a:rPr>
              <a:t>Neuro</a:t>
            </a:r>
            <a:r>
              <a:rPr lang="en-US" dirty="0" smtClean="0">
                <a:latin typeface="+mn-lt"/>
              </a:rPr>
              <a:t>. 2009 April; 5(4): 210-220</a:t>
            </a:r>
            <a:endParaRPr lang="en-US" dirty="0">
              <a:latin typeface="+mn-lt"/>
            </a:endParaRPr>
          </a:p>
        </p:txBody>
      </p:sp>
      <p:pic>
        <p:nvPicPr>
          <p:cNvPr id="1638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7785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2667000" y="1447800"/>
            <a:ext cx="0" cy="4419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6629400" y="1447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362200" y="1447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362200" y="5867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324600" y="1447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6324600" y="5867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95400" y="8382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Serifa BT" pitchFamily="18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24000" y="838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Serifa BT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143000" y="228600"/>
            <a:ext cx="3200400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entury Schoolbook" pitchFamily="18" charset="0"/>
              </a:rPr>
              <a:t>Predisposing Factors/ Vulnerability</a:t>
            </a:r>
            <a:endParaRPr lang="en-CA" altLang="en-US" sz="2000">
              <a:latin typeface="Century Schoolbook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953000" y="228600"/>
            <a:ext cx="3200400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entury Schoolbook" pitchFamily="18" charset="0"/>
              </a:rPr>
              <a:t>Precipitating Factors/ Insults</a:t>
            </a:r>
            <a:endParaRPr lang="en-CA" altLang="en-US" sz="2000">
              <a:latin typeface="Century Schoolbook" pitchFamily="18" charset="0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3124200" y="1828800"/>
            <a:ext cx="3124200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2971800" y="1828800"/>
            <a:ext cx="3352800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362200" y="19605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362200" y="3095625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362200" y="5410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324600" y="17526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6324600" y="2209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6324600" y="2590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6324600" y="3581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63246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208088" y="1792288"/>
            <a:ext cx="1106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Dementia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2362200" y="24558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838200" y="2236788"/>
            <a:ext cx="1573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Severe illness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838200" y="2795588"/>
            <a:ext cx="158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Multi-sensory</a:t>
            </a:r>
          </a:p>
          <a:p>
            <a:pPr eaLnBrk="1" hangingPunct="1"/>
            <a:r>
              <a:rPr lang="en-US" altLang="en-US" sz="1600">
                <a:latin typeface="Serifa BT" pitchFamily="18" charset="0"/>
              </a:rPr>
              <a:t> impairment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61925" y="5207000"/>
            <a:ext cx="2579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Healthy young person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1600200" y="990600"/>
            <a:ext cx="2190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Serifa BT" pitchFamily="18" charset="0"/>
              </a:rPr>
              <a:t>High Vulnerability</a:t>
            </a:r>
            <a:endParaRPr lang="en-CA" altLang="en-US">
              <a:latin typeface="Serifa BT" pitchFamily="18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524000" y="6019800"/>
            <a:ext cx="214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Serifa BT" pitchFamily="18" charset="0"/>
              </a:rPr>
              <a:t>Low Vulnerability</a:t>
            </a:r>
            <a:endParaRPr lang="en-CA" altLang="en-US">
              <a:latin typeface="Serifa BT" pitchFamily="18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791200" y="990600"/>
            <a:ext cx="177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Serifa BT" pitchFamily="18" charset="0"/>
              </a:rPr>
              <a:t>Noxious Insult</a:t>
            </a:r>
            <a:endParaRPr lang="en-CA" altLang="en-US">
              <a:latin typeface="Serifa BT" pitchFamily="18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638800" y="6019800"/>
            <a:ext cx="231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Serifa BT" pitchFamily="18" charset="0"/>
              </a:rPr>
              <a:t>Non-noxious insult</a:t>
            </a:r>
            <a:endParaRPr lang="en-CA" altLang="en-US">
              <a:latin typeface="Serifa BT" pitchFamily="18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934200" y="1624013"/>
            <a:ext cx="1581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Major surgery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6934200" y="2005013"/>
            <a:ext cx="1038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ICU stay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918325" y="2349500"/>
            <a:ext cx="2328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Multiple psychoactive</a:t>
            </a:r>
          </a:p>
          <a:p>
            <a:pPr eaLnBrk="1" hangingPunct="1"/>
            <a:r>
              <a:rPr lang="en-US" altLang="en-US" sz="1600">
                <a:latin typeface="Serifa BT" pitchFamily="18" charset="0"/>
              </a:rPr>
              <a:t>medications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6934200" y="3376613"/>
            <a:ext cx="1900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Sleep deprivation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6934200" y="53340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One dose of </a:t>
            </a:r>
          </a:p>
          <a:p>
            <a:pPr eaLnBrk="1" hangingPunct="1"/>
            <a:r>
              <a:rPr lang="en-US" altLang="en-US" sz="1600">
                <a:latin typeface="Serifa BT" pitchFamily="18" charset="0"/>
              </a:rPr>
              <a:t>sleeping medication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0" y="6575425"/>
            <a:ext cx="3829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000"/>
              <a:t>Adapted from: Inouye and Charpentier, </a:t>
            </a:r>
            <a:r>
              <a:rPr lang="en-US" altLang="en-US" sz="1000" i="1"/>
              <a:t>JAMA</a:t>
            </a:r>
            <a:r>
              <a:rPr lang="en-US" altLang="en-US" sz="1000"/>
              <a:t> 1996;275:852-857</a:t>
            </a:r>
            <a:endParaRPr lang="en-CA" altLang="en-US" sz="1000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2362200" y="162401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62000" y="1416050"/>
            <a:ext cx="156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Advanced age</a:t>
            </a:r>
            <a:endParaRPr lang="en-CA" altLang="en-US" sz="1600">
              <a:latin typeface="Serifa BT" pitchFamily="18" charset="0"/>
            </a:endParaRP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6324600" y="516255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6956425" y="4959350"/>
            <a:ext cx="565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Serifa BT" pitchFamily="18" charset="0"/>
              </a:rPr>
              <a:t>UTI</a:t>
            </a:r>
            <a:endParaRPr lang="en-CA" altLang="en-US" sz="1600">
              <a:latin typeface="Serifa B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Predisposing Factors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fr-CA" altLang="en-US" b="1" smtClean="0">
                <a:ea typeface="ＭＳ Ｐゴシック" pitchFamily="34" charset="-128"/>
              </a:rPr>
              <a:t>Age</a:t>
            </a:r>
            <a:r>
              <a:rPr lang="fr-CA" altLang="en-US" smtClean="0">
                <a:ea typeface="ＭＳ Ｐゴシック" pitchFamily="34" charset="-128"/>
              </a:rPr>
              <a:t> (&gt;65)</a:t>
            </a:r>
          </a:p>
          <a:p>
            <a:pPr eaLnBrk="1" hangingPunct="1"/>
            <a:r>
              <a:rPr lang="fr-CA" altLang="en-US" b="1" smtClean="0">
                <a:ea typeface="ＭＳ Ｐゴシック" pitchFamily="34" charset="-128"/>
              </a:rPr>
              <a:t>Cognitive impairment </a:t>
            </a:r>
          </a:p>
          <a:p>
            <a:pPr lvl="1" eaLnBrk="1" hangingPunct="1"/>
            <a:r>
              <a:rPr lang="fr-CA" altLang="en-US" smtClean="0">
                <a:ea typeface="ＭＳ Ｐゴシック" pitchFamily="34" charset="-128"/>
              </a:rPr>
              <a:t>dementia is present in up to 2/3 of cases of delirium in the elderly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Male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History of delirium</a:t>
            </a:r>
          </a:p>
          <a:p>
            <a:pPr eaLnBrk="1" hangingPunct="1"/>
            <a:endParaRPr lang="fr-CA" altLang="en-US" smtClean="0">
              <a:ea typeface="ＭＳ Ｐゴシック" pitchFamily="34" charset="-128"/>
            </a:endParaRPr>
          </a:p>
          <a:p>
            <a:pPr eaLnBrk="1" hangingPunct="1">
              <a:buFont typeface="Arial" charset="0"/>
              <a:buNone/>
            </a:pPr>
            <a:endParaRPr lang="fr-CA" altLang="en-US" smtClean="0">
              <a:ea typeface="ＭＳ Ｐゴシック" pitchFamily="34" charset="-128"/>
            </a:endParaRP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fr-CA" altLang="en-US" b="1" smtClean="0">
                <a:ea typeface="ＭＳ Ｐゴシック" pitchFamily="34" charset="-128"/>
              </a:rPr>
              <a:t>Sensory impairement</a:t>
            </a:r>
          </a:p>
          <a:p>
            <a:pPr eaLnBrk="1" hangingPunct="1"/>
            <a:r>
              <a:rPr lang="fr-CA" altLang="en-US" b="1" smtClean="0">
                <a:ea typeface="ＭＳ Ｐゴシック" pitchFamily="34" charset="-128"/>
              </a:rPr>
              <a:t>Dehydration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Poor functional status (immobility, falls)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Alcohol abuse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Psychoactive drugs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Multiple medical conditions</a:t>
            </a:r>
          </a:p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Precipitating Factors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Intercurrent illness</a:t>
            </a:r>
          </a:p>
          <a:p>
            <a:pPr lvl="1" eaLnBrk="1" hangingPunct="1"/>
            <a:r>
              <a:rPr lang="fr-CA" altLang="en-US" smtClean="0">
                <a:ea typeface="ＭＳ Ｐゴシック" pitchFamily="34" charset="-128"/>
              </a:rPr>
              <a:t>Infection, CHF, metabolic abnormality, hypoxia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Prolonged sleep deprivation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Surgery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Environmetal</a:t>
            </a:r>
          </a:p>
          <a:p>
            <a:pPr lvl="1" eaLnBrk="1" hangingPunct="1"/>
            <a:r>
              <a:rPr lang="fr-CA" altLang="en-US" smtClean="0">
                <a:ea typeface="ＭＳ Ｐゴシック" pitchFamily="34" charset="-128"/>
              </a:rPr>
              <a:t>Restraints, catheter, pain</a:t>
            </a:r>
          </a:p>
          <a:p>
            <a:pPr eaLnBrk="1" hangingPunct="1"/>
            <a:endParaRPr lang="fr-CA" altLang="en-US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</a:pPr>
            <a:endParaRPr lang="fr-CA" altLang="en-US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</a:pPr>
            <a:endParaRPr lang="fr-CA" altLang="en-US" smtClean="0">
              <a:ea typeface="ＭＳ Ｐゴシック" pitchFamily="34" charset="-128"/>
            </a:endParaRPr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fr-CA" altLang="en-US" b="1" smtClean="0">
                <a:ea typeface="ＭＳ Ｐゴシック" pitchFamily="34" charset="-128"/>
              </a:rPr>
              <a:t>MEDS, MEDS, MEDS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Sedatives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Narcotics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Anticholinergics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Psychoactives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Histamine-2 blocking agents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Antiparkinsonian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Over the counter (benadryl, gravol)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Chronic meds</a:t>
            </a:r>
          </a:p>
          <a:p>
            <a:pPr lvl="1" eaLnBrk="1" hangingPunct="1"/>
            <a:r>
              <a:rPr lang="fr-CA" altLang="en-US" sz="2000" smtClean="0">
                <a:ea typeface="ＭＳ Ｐゴシック" pitchFamily="34" charset="-128"/>
              </a:rPr>
              <a:t>polypharmacy</a:t>
            </a:r>
          </a:p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DELIRIUM – multifactorial!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D</a:t>
            </a:r>
            <a:r>
              <a:rPr lang="en-US" altLang="en-US" smtClean="0">
                <a:ea typeface="ＭＳ Ｐゴシック" pitchFamily="34" charset="-128"/>
              </a:rPr>
              <a:t> </a:t>
            </a:r>
            <a:r>
              <a:rPr lang="en-US" altLang="en-US" sz="2800" smtClean="0">
                <a:ea typeface="ＭＳ Ｐゴシック" pitchFamily="34" charset="-128"/>
              </a:rPr>
              <a:t>rugs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E</a:t>
            </a:r>
            <a:r>
              <a:rPr lang="en-US" altLang="en-US" sz="2800" smtClean="0">
                <a:ea typeface="ＭＳ Ｐゴシック" pitchFamily="34" charset="-128"/>
              </a:rPr>
              <a:t>  yes, ears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L</a:t>
            </a:r>
            <a:r>
              <a:rPr lang="en-US" altLang="en-US" sz="2800" smtClean="0">
                <a:ea typeface="ＭＳ Ｐゴシック" pitchFamily="34" charset="-128"/>
              </a:rPr>
              <a:t> ow oxygen states (MI, PE, stroke)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I  </a:t>
            </a:r>
            <a:r>
              <a:rPr lang="en-US" altLang="en-US" sz="2800" smtClean="0">
                <a:ea typeface="ＭＳ Ｐゴシック" pitchFamily="34" charset="-128"/>
              </a:rPr>
              <a:t>nfection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R </a:t>
            </a:r>
            <a:r>
              <a:rPr lang="en-US" altLang="en-US" sz="2800" smtClean="0">
                <a:ea typeface="ＭＳ Ｐゴシック" pitchFamily="34" charset="-128"/>
              </a:rPr>
              <a:t>etention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I  </a:t>
            </a:r>
            <a:r>
              <a:rPr lang="en-US" altLang="en-US" sz="2800" smtClean="0">
                <a:ea typeface="ＭＳ Ｐゴシック" pitchFamily="34" charset="-128"/>
              </a:rPr>
              <a:t>ctal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U</a:t>
            </a:r>
            <a:r>
              <a:rPr lang="en-US" altLang="en-US" sz="2800" smtClean="0">
                <a:ea typeface="ＭＳ Ｐゴシック" pitchFamily="34" charset="-128"/>
              </a:rPr>
              <a:t> nderhydration/undernutrition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M</a:t>
            </a:r>
            <a:r>
              <a:rPr lang="en-US" altLang="en-US" sz="2800" smtClean="0">
                <a:ea typeface="ＭＳ Ｐゴシック" pitchFamily="34" charset="-128"/>
              </a:rPr>
              <a:t> etabolic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b="1" smtClean="0">
                <a:ea typeface="ＭＳ Ｐゴシック" pitchFamily="34" charset="-128"/>
              </a:rPr>
              <a:t>S</a:t>
            </a:r>
            <a:r>
              <a:rPr lang="en-US" altLang="en-US" sz="2800" smtClean="0">
                <a:ea typeface="ＭＳ Ｐゴシック" pitchFamily="34" charset="-128"/>
              </a:rPr>
              <a:t>   ubudural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Consequences of Delirium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fr-CA" dirty="0" smtClean="0">
                <a:ea typeface="ＭＳ Ｐゴシック" pitchFamily="34" charset="-128"/>
                <a:cs typeface="+mn-cs"/>
              </a:rPr>
              <a:t>One </a:t>
            </a:r>
            <a:r>
              <a:rPr lang="fr-CA" dirty="0" err="1" smtClean="0">
                <a:ea typeface="ＭＳ Ｐゴシック" pitchFamily="34" charset="-128"/>
                <a:cs typeface="+mn-cs"/>
              </a:rPr>
              <a:t>year</a:t>
            </a:r>
            <a:r>
              <a:rPr lang="fr-CA" dirty="0" smtClean="0">
                <a:ea typeface="ＭＳ Ｐゴシック" pitchFamily="34" charset="-128"/>
                <a:cs typeface="+mn-cs"/>
              </a:rPr>
              <a:t> </a:t>
            </a:r>
            <a:r>
              <a:rPr lang="fr-CA" dirty="0" err="1" smtClean="0">
                <a:ea typeface="ＭＳ Ｐゴシック" pitchFamily="34" charset="-128"/>
                <a:cs typeface="+mn-cs"/>
              </a:rPr>
              <a:t>mortality</a:t>
            </a:r>
            <a:r>
              <a:rPr lang="fr-CA" dirty="0" smtClean="0">
                <a:ea typeface="ＭＳ Ｐゴシック" pitchFamily="34" charset="-128"/>
                <a:cs typeface="+mn-cs"/>
              </a:rPr>
              <a:t> of 35-40%.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CA" dirty="0" err="1" smtClean="0">
                <a:ea typeface="ＭＳ Ｐゴシック" pitchFamily="34" charset="-128"/>
                <a:cs typeface="+mn-cs"/>
              </a:rPr>
              <a:t>Associated</a:t>
            </a:r>
            <a:r>
              <a:rPr lang="fr-CA" dirty="0" smtClean="0">
                <a:ea typeface="ＭＳ Ｐゴシック" pitchFamily="34" charset="-128"/>
                <a:cs typeface="+mn-cs"/>
              </a:rPr>
              <a:t> </a:t>
            </a:r>
            <a:r>
              <a:rPr lang="fr-CA" dirty="0" err="1" smtClean="0">
                <a:ea typeface="ＭＳ Ｐゴシック" pitchFamily="34" charset="-128"/>
                <a:cs typeface="+mn-cs"/>
              </a:rPr>
              <a:t>with</a:t>
            </a:r>
            <a:r>
              <a:rPr lang="fr-CA" dirty="0" smtClean="0">
                <a:ea typeface="ＭＳ Ｐゴシック" pitchFamily="34" charset="-128"/>
                <a:cs typeface="+mn-cs"/>
              </a:rPr>
              <a:t> </a:t>
            </a:r>
            <a:r>
              <a:rPr lang="fr-CA" dirty="0" err="1" smtClean="0">
                <a:ea typeface="ＭＳ Ｐゴシック" pitchFamily="34" charset="-128"/>
                <a:cs typeface="+mn-cs"/>
              </a:rPr>
              <a:t>worse</a:t>
            </a:r>
            <a:r>
              <a:rPr lang="fr-CA" dirty="0" smtClean="0">
                <a:ea typeface="ＭＳ Ｐゴシック" pitchFamily="34" charset="-128"/>
                <a:cs typeface="+mn-cs"/>
              </a:rPr>
              <a:t> </a:t>
            </a:r>
            <a:r>
              <a:rPr lang="fr-CA" dirty="0" err="1" smtClean="0">
                <a:ea typeface="ＭＳ Ｐゴシック" pitchFamily="34" charset="-128"/>
                <a:cs typeface="+mn-cs"/>
              </a:rPr>
              <a:t>prognosis</a:t>
            </a:r>
            <a:endParaRPr lang="fr-CA" dirty="0" smtClean="0">
              <a:ea typeface="ＭＳ Ｐゴシック" pitchFamily="34" charset="-128"/>
              <a:cs typeface="+mn-cs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fr-CA" dirty="0" smtClean="0">
                <a:ea typeface="ＭＳ Ｐゴシック" pitchFamily="34" charset="-128"/>
              </a:rPr>
              <a:t>-↑ </a:t>
            </a:r>
            <a:r>
              <a:rPr lang="fr-CA" dirty="0" err="1" smtClean="0">
                <a:ea typeface="ＭＳ Ｐゴシック" pitchFamily="34" charset="-128"/>
              </a:rPr>
              <a:t>risk</a:t>
            </a:r>
            <a:r>
              <a:rPr lang="fr-CA" dirty="0" smtClean="0">
                <a:ea typeface="ＭＳ Ｐゴシック" pitchFamily="34" charset="-128"/>
              </a:rPr>
              <a:t> of </a:t>
            </a:r>
            <a:r>
              <a:rPr lang="fr-CA" dirty="0" err="1" smtClean="0">
                <a:ea typeface="ＭＳ Ｐゴシック" pitchFamily="34" charset="-128"/>
              </a:rPr>
              <a:t>dementia</a:t>
            </a:r>
            <a:r>
              <a:rPr lang="fr-CA" dirty="0" smtClean="0">
                <a:ea typeface="ＭＳ Ｐゴシック" pitchFamily="34" charset="-128"/>
              </a:rPr>
              <a:t>, </a:t>
            </a:r>
            <a:r>
              <a:rPr lang="fr-CA" dirty="0" err="1" smtClean="0">
                <a:ea typeface="ＭＳ Ｐゴシック" pitchFamily="34" charset="-128"/>
              </a:rPr>
              <a:t>institutionalization</a:t>
            </a:r>
            <a:r>
              <a:rPr lang="fr-CA" dirty="0" smtClean="0">
                <a:ea typeface="ＭＳ Ｐゴシック" pitchFamily="34" charset="-128"/>
              </a:rPr>
              <a:t> and </a:t>
            </a:r>
            <a:r>
              <a:rPr lang="fr-CA" dirty="0" err="1" smtClean="0">
                <a:ea typeface="ＭＳ Ｐゴシック" pitchFamily="34" charset="-128"/>
              </a:rPr>
              <a:t>death</a:t>
            </a:r>
            <a:r>
              <a:rPr lang="fr-CA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CA" dirty="0" err="1" smtClean="0">
                <a:ea typeface="ＭＳ Ｐゴシック" pitchFamily="34" charset="-128"/>
                <a:cs typeface="+mn-cs"/>
              </a:rPr>
              <a:t>Underdiagnosed</a:t>
            </a:r>
            <a:endParaRPr lang="fr-CA" dirty="0" smtClean="0">
              <a:ea typeface="ＭＳ Ｐゴシック" pitchFamily="34" charset="-128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CA" dirty="0" err="1" smtClean="0">
                <a:ea typeface="ＭＳ Ｐゴシック" pitchFamily="34" charset="-128"/>
                <a:cs typeface="+mn-cs"/>
              </a:rPr>
              <a:t>Prevalence</a:t>
            </a:r>
            <a:r>
              <a:rPr lang="fr-CA" dirty="0" smtClean="0">
                <a:ea typeface="ＭＳ Ｐゴシック" pitchFamily="34" charset="-128"/>
                <a:cs typeface="+mn-cs"/>
              </a:rPr>
              <a:t> in </a:t>
            </a:r>
            <a:r>
              <a:rPr lang="fr-CA" dirty="0" err="1" smtClean="0">
                <a:ea typeface="ＭＳ Ｐゴシック" pitchFamily="34" charset="-128"/>
                <a:cs typeface="+mn-cs"/>
              </a:rPr>
              <a:t>community</a:t>
            </a:r>
            <a:r>
              <a:rPr lang="fr-CA" dirty="0" smtClean="0">
                <a:ea typeface="ＭＳ Ｐゴシック" pitchFamily="34" charset="-128"/>
                <a:cs typeface="+mn-cs"/>
              </a:rPr>
              <a:t>: 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fr-CA" dirty="0" smtClean="0">
                <a:ea typeface="ＭＳ Ｐゴシック" pitchFamily="34" charset="-128"/>
              </a:rPr>
              <a:t>1-2% in </a:t>
            </a:r>
            <a:r>
              <a:rPr lang="fr-CA" dirty="0" err="1" smtClean="0">
                <a:ea typeface="ＭＳ Ｐゴシック" pitchFamily="34" charset="-128"/>
              </a:rPr>
              <a:t>older</a:t>
            </a:r>
            <a:r>
              <a:rPr lang="fr-CA" dirty="0" smtClean="0">
                <a:ea typeface="ＭＳ Ｐゴシック" pitchFamily="34" charset="-128"/>
              </a:rPr>
              <a:t> </a:t>
            </a:r>
            <a:r>
              <a:rPr lang="fr-CA" dirty="0" err="1" smtClean="0">
                <a:ea typeface="ＭＳ Ｐゴシック" pitchFamily="34" charset="-128"/>
              </a:rPr>
              <a:t>adults</a:t>
            </a:r>
            <a:r>
              <a:rPr lang="fr-CA" dirty="0" smtClean="0">
                <a:ea typeface="ＭＳ Ｐゴシック" pitchFamily="34" charset="-128"/>
              </a:rPr>
              <a:t>, 14% in &gt; 85 </a:t>
            </a:r>
            <a:r>
              <a:rPr lang="fr-CA" dirty="0" err="1" smtClean="0">
                <a:ea typeface="ＭＳ Ｐゴシック" pitchFamily="34" charset="-128"/>
              </a:rPr>
              <a:t>yo</a:t>
            </a:r>
            <a:endParaRPr lang="fr-CA" dirty="0" smtClean="0">
              <a:ea typeface="ＭＳ Ｐゴシック" pitchFamily="34" charset="-128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CA" dirty="0" smtClean="0">
                <a:ea typeface="ＭＳ Ｐゴシック" pitchFamily="34" charset="-128"/>
                <a:cs typeface="+mn-cs"/>
              </a:rPr>
              <a:t>Up to 1/3 of cases are </a:t>
            </a:r>
            <a:r>
              <a:rPr lang="fr-CA" dirty="0" err="1" smtClean="0">
                <a:ea typeface="ＭＳ Ｐゴシック" pitchFamily="34" charset="-128"/>
                <a:cs typeface="+mn-cs"/>
              </a:rPr>
              <a:t>preventable</a:t>
            </a:r>
            <a:endParaRPr lang="fr-CA" dirty="0" smtClean="0">
              <a:ea typeface="ＭＳ Ｐゴシック" pitchFamily="34" charset="-128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fr-CA" dirty="0" smtClean="0">
              <a:ea typeface="ＭＳ Ｐゴシック" pitchFamily="34" charset="-128"/>
              <a:cs typeface="+mn-cs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fr-CA" dirty="0" smtClean="0">
              <a:ea typeface="ＭＳ Ｐゴシック" pitchFamily="34" charset="-128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Persistent Delirium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Systematic review by Cole</a:t>
            </a:r>
            <a:r>
              <a:rPr lang="fr-CA" altLang="en-US" baseline="30000" smtClean="0">
                <a:ea typeface="ＭＳ Ｐゴシック" pitchFamily="34" charset="-128"/>
              </a:rPr>
              <a:t>1</a:t>
            </a:r>
            <a:r>
              <a:rPr lang="fr-CA" altLang="en-US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buFont typeface="Arial" charset="0"/>
              <a:buNone/>
            </a:pPr>
            <a:endParaRPr lang="fr-CA" altLang="en-US" smtClean="0">
              <a:ea typeface="ＭＳ Ｐゴシック" pitchFamily="34" charset="-128"/>
            </a:endParaRPr>
          </a:p>
          <a:p>
            <a:pPr eaLnBrk="1" hangingPunct="1"/>
            <a:endParaRPr lang="fr-CA" altLang="en-US" smtClean="0">
              <a:ea typeface="ＭＳ Ｐゴシック" pitchFamily="34" charset="-128"/>
            </a:endParaRPr>
          </a:p>
          <a:p>
            <a:pPr eaLnBrk="1" hangingPunct="1"/>
            <a:endParaRPr lang="fr-CA" altLang="en-US" smtClean="0">
              <a:ea typeface="ＭＳ Ｐゴシック" pitchFamily="34" charset="-128"/>
            </a:endParaRP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Substantial number of patients with in-hospital delirium not fully recovered 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Worse outcomes: LTC placement, cognition, function and mortality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Time to recovery is variable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324600"/>
            <a:ext cx="5791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aseline="30000" smtClean="0"/>
              <a:t>1</a:t>
            </a:r>
            <a:r>
              <a:rPr lang="en-US" smtClean="0"/>
              <a:t>Cole, M. Systematic Review. Age and Ageing 2009: 38: 19-26.</a:t>
            </a:r>
          </a:p>
        </p:txBody>
      </p:sp>
      <p:graphicFrame>
        <p:nvGraphicFramePr>
          <p:cNvPr id="11307" name="Group 43"/>
          <p:cNvGraphicFramePr>
            <a:graphicFrameLocks noGrp="1"/>
          </p:cNvGraphicFramePr>
          <p:nvPr/>
        </p:nvGraphicFramePr>
        <p:xfrm>
          <a:off x="685800" y="2362200"/>
          <a:ext cx="8153400" cy="1219200"/>
        </p:xfrm>
        <a:graphic>
          <a:graphicData uri="http://schemas.openxmlformats.org/drawingml/2006/table">
            <a:tbl>
              <a:tblPr/>
              <a:tblGrid>
                <a:gridCol w="1631950"/>
                <a:gridCol w="1630363"/>
                <a:gridCol w="1628775"/>
                <a:gridCol w="1630362"/>
                <a:gridCol w="1631950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Persistent Delirium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 charset="0"/>
              <a:buChar char=""/>
              <a:defRPr/>
            </a:pPr>
            <a:r>
              <a:rPr lang="fr-CA" smtClean="0">
                <a:ea typeface="+mn-ea"/>
                <a:cs typeface="+mn-cs"/>
              </a:rPr>
              <a:t>Investigations?</a:t>
            </a:r>
            <a:endParaRPr lang="fr-CA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Understand the differential diagnosis and presentation of delirium in older adults;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Review the risk factors and precipitants for delirium; and </a:t>
            </a:r>
          </a:p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Discuss delirium prevention and management strategies.</a:t>
            </a: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Delirium work 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fr-CA" dirty="0"/>
              <a:t>CBC</a:t>
            </a:r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fr-CA" dirty="0"/>
              <a:t>Calcium, </a:t>
            </a:r>
            <a:r>
              <a:rPr lang="fr-CA" dirty="0" err="1"/>
              <a:t>albumin</a:t>
            </a:r>
            <a:r>
              <a:rPr lang="fr-CA" dirty="0"/>
              <a:t>, Cr, </a:t>
            </a:r>
            <a:r>
              <a:rPr lang="fr-CA" dirty="0" err="1"/>
              <a:t>electroylytes</a:t>
            </a:r>
            <a:r>
              <a:rPr lang="fr-CA" dirty="0"/>
              <a:t>, </a:t>
            </a:r>
            <a:r>
              <a:rPr lang="fr-CA" dirty="0" err="1"/>
              <a:t>Liver</a:t>
            </a:r>
            <a:r>
              <a:rPr lang="fr-CA" dirty="0"/>
              <a:t> </a:t>
            </a:r>
            <a:r>
              <a:rPr lang="fr-CA" dirty="0" err="1"/>
              <a:t>function</a:t>
            </a:r>
            <a:r>
              <a:rPr lang="fr-CA" dirty="0"/>
              <a:t> Tests, glucose</a:t>
            </a:r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fr-CA" dirty="0"/>
              <a:t>TSH</a:t>
            </a:r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fr-CA" dirty="0"/>
              <a:t>Urine culture </a:t>
            </a:r>
          </a:p>
          <a:p>
            <a:pPr marL="686753" lvl="1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fr-CA" dirty="0"/>
              <a:t>ECG, </a:t>
            </a:r>
            <a:r>
              <a:rPr lang="fr-CA" dirty="0" err="1"/>
              <a:t>blood</a:t>
            </a:r>
            <a:r>
              <a:rPr lang="fr-CA" dirty="0"/>
              <a:t> culture, </a:t>
            </a:r>
            <a:r>
              <a:rPr lang="fr-CA" dirty="0" err="1"/>
              <a:t>Chest</a:t>
            </a:r>
            <a:r>
              <a:rPr lang="fr-CA" dirty="0"/>
              <a:t> X-</a:t>
            </a:r>
            <a:r>
              <a:rPr lang="fr-CA" dirty="0" smtClean="0"/>
              <a:t>ray, </a:t>
            </a:r>
            <a:r>
              <a:rPr lang="fr-CA" dirty="0" err="1" smtClean="0"/>
              <a:t>blood</a:t>
            </a:r>
            <a:r>
              <a:rPr lang="fr-CA" dirty="0" smtClean="0"/>
              <a:t> </a:t>
            </a:r>
            <a:r>
              <a:rPr lang="fr-CA" dirty="0" err="1" smtClean="0"/>
              <a:t>gas</a:t>
            </a:r>
            <a:endParaRPr lang="fr-CA" dirty="0"/>
          </a:p>
          <a:p>
            <a:pPr eaLnBrk="1" hangingPunct="1">
              <a:defRPr/>
            </a:pPr>
            <a:endParaRPr lang="en-CA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edia.merchantcircle.com/31996543/PCHC%20FALLING_ful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34829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4" descr="http://www.fortsask.ca/Content_Files/Images/Ambula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38400"/>
            <a:ext cx="3454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Case 2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3733800"/>
          </a:xfrm>
        </p:spPr>
        <p:txBody>
          <a:bodyPr/>
          <a:lstStyle/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Mrs. O.P.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83 year old women lives alone in own home room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Found by paramedics on floor in home after family called police due to no telephone call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Tripped on rug in home fell  (?approximately 24 hours)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Pain and bruising over L hip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Vitals: Pulse = 110, BP = 150/95, RR = 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Past Medical History</a:t>
            </a:r>
          </a:p>
        </p:txBody>
      </p:sp>
      <p:sp>
        <p:nvSpPr>
          <p:cNvPr id="27651" name="Text Placeholder 5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Medical Conditions</a:t>
            </a:r>
          </a:p>
        </p:txBody>
      </p:sp>
      <p:sp>
        <p:nvSpPr>
          <p:cNvPr id="27652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Medications</a:t>
            </a:r>
          </a:p>
        </p:txBody>
      </p:sp>
      <p:sp>
        <p:nvSpPr>
          <p:cNvPr id="2765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itchFamily="34" charset="-128"/>
              </a:rPr>
              <a:t>HTN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itchFamily="34" charset="-128"/>
              </a:rPr>
              <a:t>Moderate aortic stenosis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itchFamily="34" charset="-128"/>
              </a:rPr>
              <a:t>Obesity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itchFamily="34" charset="-128"/>
              </a:rPr>
              <a:t>Diabetes mellitus II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itchFamily="34" charset="-128"/>
              </a:rPr>
              <a:t>Osteoarthritis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itchFamily="34" charset="-128"/>
              </a:rPr>
              <a:t>Hearing Impairment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itchFamily="34" charset="-128"/>
              </a:rPr>
              <a:t>Urinary incontinence</a:t>
            </a:r>
          </a:p>
        </p:txBody>
      </p:sp>
      <p:sp>
        <p:nvSpPr>
          <p:cNvPr id="27654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HCTZ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Insulin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Oxybutynin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Ibuprofen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Tylenol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Investigations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Blood Work</a:t>
            </a:r>
          </a:p>
        </p:txBody>
      </p:sp>
      <p:sp>
        <p:nvSpPr>
          <p:cNvPr id="2867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Imaging</a:t>
            </a:r>
          </a:p>
        </p:txBody>
      </p:sp>
      <p:sp>
        <p:nvSpPr>
          <p:cNvPr id="2867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Hgb = 90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Na</a:t>
            </a:r>
            <a:r>
              <a:rPr lang="en-US" altLang="en-US" baseline="30000" smtClean="0">
                <a:ea typeface="ＭＳ Ｐゴシック" pitchFamily="34" charset="-128"/>
              </a:rPr>
              <a:t>2+ </a:t>
            </a:r>
            <a:r>
              <a:rPr lang="en-US" altLang="en-US" smtClean="0">
                <a:ea typeface="ＭＳ Ｐゴシック" pitchFamily="34" charset="-128"/>
              </a:rPr>
              <a:t>= 130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K</a:t>
            </a:r>
            <a:r>
              <a:rPr lang="en-US" altLang="en-US" baseline="30000" smtClean="0">
                <a:ea typeface="ＭＳ Ｐゴシック" pitchFamily="34" charset="-128"/>
              </a:rPr>
              <a:t>+</a:t>
            </a:r>
            <a:r>
              <a:rPr lang="en-US" altLang="en-US" smtClean="0">
                <a:ea typeface="ＭＳ Ｐゴシック" pitchFamily="34" charset="-128"/>
              </a:rPr>
              <a:t> = 5.0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Cl</a:t>
            </a:r>
            <a:r>
              <a:rPr lang="en-US" altLang="en-US" baseline="30000" smtClean="0">
                <a:ea typeface="ＭＳ Ｐゴシック" pitchFamily="34" charset="-128"/>
              </a:rPr>
              <a:t>-</a:t>
            </a:r>
            <a:r>
              <a:rPr lang="en-US" altLang="en-US" smtClean="0">
                <a:ea typeface="ＭＳ Ｐゴシック" pitchFamily="34" charset="-128"/>
              </a:rPr>
              <a:t> = 99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FBG = 12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Creatinine = 95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Urea = 13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eGFR = 40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INR = 1.1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28678" name="Picture 2" descr="http://upload.wikimedia.org/wikipedia/commons/1/11/Cdm_hip_fracture_3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38400"/>
            <a:ext cx="2328863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2" descr="http://25.media.tumblr.com/tumblr_lroi31yRiA1qzcf71o1_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72000"/>
            <a:ext cx="25654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Hospital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4 day delay to surgery, NPO in emergency room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Lying on stretcher in hallway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Foley catheter due to limited mobility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Receives general anesthetic for surgery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Undergoes left hip pin and plate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Discharged to orthopedic floor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Questions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What risk factors does Mrs. E.B. have for postoperative delirium?</a:t>
            </a:r>
          </a:p>
          <a:p>
            <a:pPr marL="6858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Postoperative Delirium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9088" eaLnBrk="1" hangingPunct="1">
              <a:buFont typeface="Wingdings" pitchFamily="2" charset="2"/>
              <a:buNone/>
            </a:pPr>
            <a:endParaRPr lang="en-US" altLang="en-US" smtClean="0">
              <a:ea typeface="ＭＳ Ｐゴシック" pitchFamily="34" charset="-128"/>
            </a:endParaRPr>
          </a:p>
          <a:p>
            <a:pPr marL="319088" indent="-319088" eaLnBrk="1" hangingPunct="1">
              <a:buFont typeface="Wingdings" pitchFamily="2" charset="2"/>
              <a:buNone/>
            </a:pPr>
            <a:endParaRPr lang="en-US" altLang="en-US" smtClean="0">
              <a:ea typeface="ＭＳ Ｐゴシック" pitchFamily="34" charset="-128"/>
            </a:endParaRPr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en-US" altLang="en-US" smtClean="0">
              <a:ea typeface="ＭＳ Ｐゴシック" pitchFamily="34" charset="-128"/>
            </a:endParaRPr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en-US" altLang="en-US" smtClean="0">
              <a:ea typeface="ＭＳ Ｐゴシック" pitchFamily="34" charset="-128"/>
            </a:endParaRPr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en-US" altLang="en-US" smtClean="0">
              <a:ea typeface="ＭＳ Ｐゴシック" pitchFamily="34" charset="-128"/>
            </a:endParaRP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n-US" altLang="en-US" smtClean="0">
                <a:ea typeface="ＭＳ Ｐゴシック" pitchFamily="34" charset="-128"/>
              </a:rPr>
              <a:t>Outcomes associated with postoperative delirium:</a:t>
            </a:r>
          </a:p>
          <a:p>
            <a:pPr lvl="1" indent="-273050" eaLnBrk="1" hangingPunct="1">
              <a:buFont typeface="Wingdings 2" pitchFamily="18" charset="2"/>
              <a:buChar char=""/>
            </a:pPr>
            <a:r>
              <a:rPr lang="en-US" altLang="en-US" smtClean="0">
                <a:ea typeface="ＭＳ Ｐゴシック" pitchFamily="34" charset="-128"/>
              </a:rPr>
              <a:t>Functional decline: OR = 2.0</a:t>
            </a:r>
          </a:p>
          <a:p>
            <a:pPr lvl="1" indent="-273050" eaLnBrk="1" hangingPunct="1">
              <a:buFont typeface="Wingdings 2" pitchFamily="18" charset="2"/>
              <a:buChar char=""/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↑ </a:t>
            </a:r>
            <a:r>
              <a:rPr lang="en-US" altLang="en-US" smtClean="0">
                <a:ea typeface="ＭＳ Ｐゴシック" pitchFamily="34" charset="-128"/>
                <a:cs typeface="Arial" charset="0"/>
              </a:rPr>
              <a:t>h</a:t>
            </a:r>
            <a:r>
              <a:rPr lang="en-US" altLang="en-US" smtClean="0">
                <a:ea typeface="ＭＳ Ｐゴシック" pitchFamily="34" charset="-128"/>
              </a:rPr>
              <a:t>ospital length of stay</a:t>
            </a:r>
          </a:p>
          <a:p>
            <a:pPr lvl="1" indent="-273050" eaLnBrk="1" hangingPunct="1">
              <a:buFont typeface="Wingdings 2" pitchFamily="18" charset="2"/>
              <a:buChar char=""/>
            </a:pPr>
            <a:r>
              <a:rPr lang="en-US" altLang="en-US" smtClean="0">
                <a:ea typeface="ＭＳ Ｐゴシック" pitchFamily="34" charset="-128"/>
              </a:rPr>
              <a:t>Mortality: OR = 2.4 </a:t>
            </a:r>
          </a:p>
          <a:p>
            <a:pPr lvl="1" indent="-273050" eaLnBrk="1" hangingPunct="1">
              <a:buFont typeface="Wingdings 2" pitchFamily="18" charset="2"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2209800"/>
          <a:ext cx="4064000" cy="185737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Surgical 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Incidence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Orthopedic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30 – 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Cardiac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20 – 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General surgery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Urologic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5 – 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ＭＳ Ｐゴシック" pitchFamily="34" charset="-128"/>
                <a:cs typeface="+mj-cs"/>
              </a:rPr>
              <a:t>Predisposing Factors for Delirium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Demographic characteristics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Advanced age (&gt; 65)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Male sex</a:t>
            </a:r>
          </a:p>
          <a:p>
            <a:pPr marL="6858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Cognitive Status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Dementia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Depression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Past History of Delirium</a:t>
            </a:r>
          </a:p>
          <a:p>
            <a:pPr marL="6858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Functional Status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Immobility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Functional dependence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Low level of activity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History of falls</a:t>
            </a:r>
            <a:endParaRPr lang="en-US" dirty="0">
              <a:ea typeface="+mn-ea"/>
              <a:cs typeface="+mn-cs"/>
            </a:endParaRPr>
          </a:p>
          <a:p>
            <a:pPr marL="11430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Sensory Impairment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Visual impairment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Hearing impairment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11430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Nutritional Status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Dehydration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Malnutrition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Medications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err="1" smtClean="0">
                <a:ea typeface="+mn-ea"/>
                <a:cs typeface="+mn-cs"/>
              </a:rPr>
              <a:t>Polypharmacy</a:t>
            </a:r>
            <a:endParaRPr lang="en-US" dirty="0" smtClean="0"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Psychoactive medications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Alcohol abuse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  <a:cs typeface="+mn-cs"/>
              </a:rPr>
              <a:t>Medical History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Stroke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Neurological disease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Metabolic diseases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Hepatic or renal failure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Severity of illness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Fracture or trauma</a:t>
            </a:r>
          </a:p>
          <a:p>
            <a:pPr marL="11430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ea typeface="+mj-ea"/>
                <a:cs typeface="+mj-cs"/>
              </a:rPr>
              <a:t>Risk Factors for Postoperative Delirium</a:t>
            </a:r>
            <a:endParaRPr lang="en-CA" dirty="0">
              <a:ea typeface="+mj-ea"/>
              <a:cs typeface="+mj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676400" y="2209800"/>
          <a:ext cx="6019800" cy="4349750"/>
        </p:xfrm>
        <a:graphic>
          <a:graphicData uri="http://schemas.openxmlformats.org/drawingml/2006/table">
            <a:tbl>
              <a:tblPr/>
              <a:tblGrid>
                <a:gridCol w="3009900"/>
                <a:gridCol w="3009900"/>
              </a:tblGrid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ea typeface="ＭＳ Ｐゴシック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Relative Risk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Age ≥ 70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3.4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Male Gender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2.0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MMSE &lt; 24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4.0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65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Severity of illness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4.3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Visual impairment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3.0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40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Dehydration (BUN/creatinine ratio ≥ 18)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2.9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Alcohol abuse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2.4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Functional impairment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2.1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Abnormal Na</a:t>
                      </a:r>
                      <a:r>
                        <a:rPr kumimoji="0" lang="en-C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2+</a:t>
                      </a: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, K</a:t>
                      </a:r>
                      <a:r>
                        <a:rPr kumimoji="0" lang="en-C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, or glucose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2.8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WBC &gt; 12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ＭＳ Ｐゴシック" pitchFamily="34" charset="-128"/>
                        </a:rPr>
                        <a:t>2.3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  <p:pic>
        <p:nvPicPr>
          <p:cNvPr id="7172" name="Picture 2" descr="Doctors Off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62198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Questions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What interventions could be utilized to prevent postoperative delirium?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ea typeface="ＭＳ Ｐゴシック" pitchFamily="34" charset="-128"/>
              </a:rPr>
              <a:t>Hospital Elder Life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3886200" cy="45720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Prevention of delirium through addressing common delirium risk factors: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ea typeface="+mn-ea"/>
              </a:rPr>
              <a:t>Cognition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ea typeface="+mn-ea"/>
              </a:rPr>
              <a:t>Sleep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deprivation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ea typeface="+mn-ea"/>
              </a:rPr>
              <a:t>Immobility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ea typeface="+mn-ea"/>
              </a:rPr>
              <a:t>Visual impairment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ea typeface="+mn-ea"/>
              </a:rPr>
              <a:t>Hearing Impairment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ea typeface="+mn-ea"/>
              </a:rPr>
              <a:t>Dehydration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3962400"/>
            <a:ext cx="3886200" cy="24384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CA" dirty="0" smtClean="0">
                <a:ea typeface="+mn-ea"/>
                <a:cs typeface="+mn-cs"/>
              </a:rPr>
              <a:t>Delirium outcomes: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CA" dirty="0" smtClean="0">
                <a:ea typeface="+mn-ea"/>
              </a:rPr>
              <a:t>Incidence: 9.9 </a:t>
            </a:r>
            <a:r>
              <a:rPr lang="en-CA" dirty="0" err="1" smtClean="0">
                <a:ea typeface="+mn-ea"/>
              </a:rPr>
              <a:t>vs</a:t>
            </a:r>
            <a:r>
              <a:rPr lang="en-CA" dirty="0" smtClean="0">
                <a:ea typeface="+mn-ea"/>
              </a:rPr>
              <a:t> 15% (OR = 0.6, p=0.02)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CA" dirty="0" smtClean="0">
                <a:ea typeface="+mn-ea"/>
              </a:rPr>
              <a:t>Duration and recurrence of delirium also reduced </a:t>
            </a:r>
            <a:endParaRPr lang="en-CA" dirty="0">
              <a:ea typeface="+mn-ea"/>
            </a:endParaRPr>
          </a:p>
        </p:txBody>
      </p:sp>
      <p:pic>
        <p:nvPicPr>
          <p:cNvPr id="358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8862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NICE Delirium Prevention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CA" dirty="0" smtClean="0">
                <a:ea typeface="+mn-ea"/>
                <a:cs typeface="+mn-cs"/>
              </a:rPr>
              <a:t>Ensure providers are familiar with patient, avoid unnecessary transfers within and between wards.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CA" dirty="0" err="1" smtClean="0">
                <a:ea typeface="+mn-ea"/>
                <a:cs typeface="+mn-cs"/>
              </a:rPr>
              <a:t>Multicomponent</a:t>
            </a:r>
            <a:r>
              <a:rPr lang="en-CA" dirty="0" smtClean="0">
                <a:ea typeface="+mn-ea"/>
                <a:cs typeface="+mn-cs"/>
              </a:rPr>
              <a:t> intervention should be used for all individuals including risk assessment within 24 hours.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CA" dirty="0" smtClean="0">
                <a:ea typeface="+mn-ea"/>
                <a:cs typeface="+mn-cs"/>
              </a:rPr>
              <a:t>Intervention should be delivered by multidisciplinary team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CA" dirty="0" smtClean="0">
                <a:ea typeface="+mn-ea"/>
                <a:cs typeface="+mn-cs"/>
              </a:rPr>
              <a:t>Address cognitive impairment by orientation measures, clear signage, clock, calendar, and reassurance.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CA" dirty="0" smtClean="0">
                <a:ea typeface="+mn-ea"/>
                <a:cs typeface="+mn-cs"/>
              </a:rPr>
              <a:t>Ensure adequate oral intake and prevent constipation.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CA" dirty="0" smtClean="0">
                <a:ea typeface="+mn-ea"/>
                <a:cs typeface="+mn-cs"/>
              </a:rPr>
              <a:t>Assess for and treat hypoxia.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CA" dirty="0" smtClean="0">
                <a:ea typeface="+mn-ea"/>
                <a:cs typeface="+mn-cs"/>
              </a:rPr>
              <a:t>Look for and treat infections, avoid catheterization.</a:t>
            </a:r>
            <a:endParaRPr lang="en-CA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NICE Delirium Prevention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en-CA" dirty="0" smtClean="0">
                <a:ea typeface="+mn-ea"/>
                <a:cs typeface="+mn-cs"/>
              </a:rPr>
              <a:t>Address and minimize immobility through encouragement of walking and/or active range of motion exercises.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en-CA" dirty="0" smtClean="0">
                <a:ea typeface="+mn-ea"/>
                <a:cs typeface="+mn-cs"/>
              </a:rPr>
              <a:t>Assess and address pain, look for non-verbal signs of pain in individuals with communication difficulties.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en-CA" dirty="0" smtClean="0">
                <a:ea typeface="+mn-ea"/>
                <a:cs typeface="+mn-cs"/>
              </a:rPr>
              <a:t>Carry out a medication review.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en-CA" dirty="0" smtClean="0">
                <a:ea typeface="+mn-ea"/>
                <a:cs typeface="+mn-cs"/>
              </a:rPr>
              <a:t>Address poor nutrition and ensure that dentures fit.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en-CA" dirty="0" smtClean="0">
                <a:ea typeface="+mn-ea"/>
                <a:cs typeface="+mn-cs"/>
              </a:rPr>
              <a:t>Address sensory impairment by resolving reversible causes of impairment and ensure use of aids.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en-CA" dirty="0" smtClean="0">
                <a:ea typeface="+mn-ea"/>
                <a:cs typeface="+mn-cs"/>
              </a:rPr>
              <a:t>Promote good sleep patterns and hygiene through scheduling of work routines and minimizing noise.</a:t>
            </a:r>
            <a:endParaRPr lang="en-CA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Delirium Rooms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ea typeface="ＭＳ Ｐゴシック" pitchFamily="34" charset="-128"/>
              </a:rPr>
              <a:t>4-bed room within Acute Care of Elderly (ACE) unit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ea typeface="ＭＳ Ｐゴシック" pitchFamily="34" charset="-128"/>
              </a:rPr>
              <a:t>Rationale: provide constant nursing supervision without use of </a:t>
            </a:r>
            <a:r>
              <a:rPr lang="ja-JP" altLang="en-US" sz="2700" smtClean="0">
                <a:ea typeface="ＭＳ Ｐゴシック" pitchFamily="34" charset="-128"/>
              </a:rPr>
              <a:t>“</a:t>
            </a:r>
            <a:r>
              <a:rPr lang="en-US" altLang="ja-JP" sz="2700" smtClean="0">
                <a:ea typeface="ＭＳ Ｐゴシック" pitchFamily="34" charset="-128"/>
              </a:rPr>
              <a:t>sitters</a:t>
            </a:r>
            <a:r>
              <a:rPr lang="ja-JP" altLang="en-US" sz="2700" smtClean="0">
                <a:ea typeface="ＭＳ Ｐゴシック" pitchFamily="34" charset="-128"/>
              </a:rPr>
              <a:t>”</a:t>
            </a:r>
            <a:r>
              <a:rPr lang="en-US" altLang="ja-JP" sz="2700" smtClean="0">
                <a:ea typeface="ＭＳ Ｐゴシック" pitchFamily="34" charset="-128"/>
              </a:rPr>
              <a:t>, restraints, and minimize use of medications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ea typeface="ＭＳ Ｐゴシック" pitchFamily="34" charset="-128"/>
              </a:rPr>
              <a:t>Staffed by one RPN with shared RN coverage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ea typeface="ＭＳ Ｐゴシック" pitchFamily="34" charset="-128"/>
              </a:rPr>
              <a:t>All patients are visible to RPN, room close to RN station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ea typeface="ＭＳ Ｐゴシック" pitchFamily="34" charset="-128"/>
              </a:rPr>
              <a:t>TADA: tolerate, anticipate, and don</a:t>
            </a:r>
            <a:r>
              <a:rPr lang="ja-JP" altLang="en-US" sz="2700" smtClean="0">
                <a:ea typeface="ＭＳ Ｐゴシック" pitchFamily="34" charset="-128"/>
              </a:rPr>
              <a:t>’</a:t>
            </a:r>
            <a:r>
              <a:rPr lang="en-US" altLang="ja-JP" sz="2700" smtClean="0">
                <a:ea typeface="ＭＳ Ｐゴシック" pitchFamily="34" charset="-128"/>
              </a:rPr>
              <a:t>t agitate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ea typeface="ＭＳ Ｐゴシック" pitchFamily="34" charset="-128"/>
              </a:rPr>
              <a:t>No increase in rates of falls, reduction in use of psychotropics to manage delirium symptoms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Pharmacological Interventions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CA" dirty="0" smtClean="0">
                <a:ea typeface="+mn-ea"/>
                <a:cs typeface="+mn-cs"/>
              </a:rPr>
              <a:t>Antipsychotics: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CA" dirty="0" smtClean="0">
                <a:ea typeface="+mn-ea"/>
              </a:rPr>
              <a:t>Postoperative ICU patients receiving bolus (0.5 mg IV) + infusion (0.1mg/hour) haloperidol had a lower rate of postoperative delirium (15.3% </a:t>
            </a:r>
            <a:r>
              <a:rPr lang="en-CA" dirty="0" err="1" smtClean="0">
                <a:ea typeface="+mn-ea"/>
              </a:rPr>
              <a:t>vs</a:t>
            </a:r>
            <a:r>
              <a:rPr lang="en-CA" dirty="0" smtClean="0">
                <a:ea typeface="+mn-ea"/>
              </a:rPr>
              <a:t> 23.2%)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CA" dirty="0" smtClean="0">
                <a:ea typeface="+mn-ea"/>
              </a:rPr>
              <a:t>Low-dose haloperidol (0.5 mg PO TID) reduced severity and duration of delirium but not incidence in hip surgery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CA" dirty="0" smtClean="0">
                <a:ea typeface="+mn-ea"/>
              </a:rPr>
              <a:t>Single dose of 1 mg risperidone reduced delirium in cardiac surgery patients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CA" dirty="0" smtClean="0">
                <a:ea typeface="+mn-ea"/>
                <a:cs typeface="+mn-cs"/>
              </a:rPr>
              <a:t>Cholinesterase inhibitors: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CA" dirty="0" smtClean="0">
                <a:ea typeface="+mn-ea"/>
              </a:rPr>
              <a:t>3 small RCTs have failed to show any benefit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n-CA" dirty="0" smtClean="0">
                <a:ea typeface="+mn-ea"/>
                <a:cs typeface="+mn-cs"/>
              </a:rPr>
              <a:t>Gabapentin: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CA" dirty="0" smtClean="0">
                <a:ea typeface="+mn-ea"/>
              </a:rPr>
              <a:t>1 small RCT demonstrating benefit (? </a:t>
            </a:r>
            <a:r>
              <a:rPr lang="en-CA" dirty="0" err="1" smtClean="0">
                <a:ea typeface="+mn-ea"/>
              </a:rPr>
              <a:t>opioid</a:t>
            </a:r>
            <a:r>
              <a:rPr lang="en-CA" dirty="0" smtClean="0">
                <a:ea typeface="+mn-ea"/>
              </a:rPr>
              <a:t> sparing)</a:t>
            </a:r>
            <a:endParaRPr lang="en-CA" dirty="0">
              <a:ea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  <p:pic>
        <p:nvPicPr>
          <p:cNvPr id="40963" name="Picture 2" descr="http://www.milestoneengcon.com/images/projects/healthcare/health_rc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5262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Case 3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Mrs. A.D., 89 y.o. female, resident in LTC facility for 2 years</a:t>
            </a: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Nurses ask you to assess as she hasn’t been herself over past two days</a:t>
            </a: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Flucuates between being drowsy and restless, yelling out, picking at air, falling out of bed, increasingly difficult to provide care</a:t>
            </a: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In Broda chair most of the day now, bed rails up at night to prevent falls</a:t>
            </a: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PRN lorazepam ordered by on-call physician</a:t>
            </a:r>
          </a:p>
          <a:p>
            <a:pPr eaLnBrk="1" hangingPunct="1"/>
            <a:endParaRPr lang="en-CA" altLang="en-US" smtClean="0">
              <a:ea typeface="ＭＳ Ｐゴシック" pitchFamily="34" charset="-128"/>
            </a:endParaRPr>
          </a:p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43547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CA" b="1" dirty="0" smtClean="0">
                <a:ea typeface="ＭＳ Ｐゴシック" pitchFamily="34" charset="-128"/>
                <a:cs typeface="+mn-cs"/>
              </a:rPr>
              <a:t>Medications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CA" sz="2900" dirty="0" smtClean="0">
                <a:ea typeface="ＭＳ Ｐゴシック" pitchFamily="34" charset="-128"/>
                <a:cs typeface="+mn-cs"/>
              </a:rPr>
              <a:t>Donepezil 10 mg 0d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CA" sz="2900" dirty="0" smtClean="0">
                <a:ea typeface="ＭＳ Ｐゴシック" pitchFamily="34" charset="-128"/>
                <a:cs typeface="+mn-cs"/>
              </a:rPr>
              <a:t>Memantine 10 mg BID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CA" sz="2900" dirty="0" err="1" smtClean="0">
                <a:ea typeface="ＭＳ Ｐゴシック" pitchFamily="34" charset="-128"/>
                <a:cs typeface="+mn-cs"/>
              </a:rPr>
              <a:t>Clopidogrel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75 mg </a:t>
            </a:r>
            <a:r>
              <a:rPr lang="en-CA" sz="2900" dirty="0" err="1" smtClean="0">
                <a:ea typeface="ＭＳ Ｐゴシック" pitchFamily="34" charset="-128"/>
                <a:cs typeface="+mn-cs"/>
              </a:rPr>
              <a:t>po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CA" sz="2900" dirty="0" err="1" smtClean="0">
                <a:ea typeface="ＭＳ Ｐゴシック" pitchFamily="34" charset="-128"/>
                <a:cs typeface="+mn-cs"/>
              </a:rPr>
              <a:t>Bisoprolol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5 mg PO 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CA" sz="2900" dirty="0" err="1" smtClean="0">
                <a:ea typeface="ＭＳ Ｐゴシック" pitchFamily="34" charset="-128"/>
                <a:cs typeface="+mn-cs"/>
              </a:rPr>
              <a:t>Pantoprazole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40 mg </a:t>
            </a:r>
            <a:r>
              <a:rPr lang="en-CA" sz="2900" dirty="0" err="1" smtClean="0">
                <a:ea typeface="ＭＳ Ｐゴシック" pitchFamily="34" charset="-128"/>
                <a:cs typeface="+mn-cs"/>
              </a:rPr>
              <a:t>po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</a:t>
            </a:r>
            <a:r>
              <a:rPr lang="en-CA" sz="2900" dirty="0" err="1" smtClean="0">
                <a:ea typeface="ＭＳ Ｐゴシック" pitchFamily="34" charset="-128"/>
                <a:cs typeface="+mn-cs"/>
              </a:rPr>
              <a:t>od</a:t>
            </a:r>
            <a:endParaRPr lang="en-CA" sz="2900" dirty="0" smtClean="0">
              <a:ea typeface="ＭＳ Ｐゴシック" pitchFamily="34" charset="-128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CA" sz="2900" dirty="0" smtClean="0">
                <a:ea typeface="ＭＳ Ｐゴシック" pitchFamily="34" charset="-128"/>
                <a:cs typeface="+mn-cs"/>
              </a:rPr>
              <a:t>Tylenol 1 g TID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CA" sz="2900" dirty="0" err="1" smtClean="0">
                <a:ea typeface="ＭＳ Ｐゴシック" pitchFamily="34" charset="-128"/>
                <a:cs typeface="+mn-cs"/>
              </a:rPr>
              <a:t>Hydromorphone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0.5 mg </a:t>
            </a:r>
            <a:r>
              <a:rPr lang="en-CA" sz="2900" dirty="0" err="1" smtClean="0">
                <a:ea typeface="ＭＳ Ｐゴシック" pitchFamily="34" charset="-128"/>
                <a:cs typeface="+mn-cs"/>
              </a:rPr>
              <a:t>po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BID </a:t>
            </a:r>
            <a:r>
              <a:rPr lang="en-CA" sz="2900" dirty="0" err="1" smtClean="0">
                <a:ea typeface="ＭＳ Ｐゴシック" pitchFamily="34" charset="-128"/>
                <a:cs typeface="+mn-cs"/>
              </a:rPr>
              <a:t>prn</a:t>
            </a:r>
            <a:endParaRPr lang="en-CA" sz="2900" dirty="0" smtClean="0">
              <a:ea typeface="ＭＳ Ｐゴシック" pitchFamily="34" charset="-128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CA" sz="2900" dirty="0" err="1" smtClean="0">
                <a:ea typeface="ＭＳ Ｐゴシック" pitchFamily="34" charset="-128"/>
                <a:cs typeface="+mn-cs"/>
              </a:rPr>
              <a:t>Lorazepam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1 mg PO BID </a:t>
            </a:r>
            <a:r>
              <a:rPr lang="en-CA" sz="2900" dirty="0" err="1" smtClean="0">
                <a:ea typeface="ＭＳ Ｐゴシック" pitchFamily="34" charset="-128"/>
                <a:cs typeface="+mn-cs"/>
              </a:rPr>
              <a:t>prn</a:t>
            </a:r>
            <a:r>
              <a:rPr lang="en-CA" sz="2900" dirty="0" smtClean="0">
                <a:ea typeface="ＭＳ Ｐゴシック" pitchFamily="34" charset="-128"/>
                <a:cs typeface="+mn-cs"/>
              </a:rPr>
              <a:t> (given twice in last 24 hours)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CA" dirty="0" smtClean="0">
              <a:ea typeface="ＭＳ Ｐゴシック" pitchFamily="34" charset="-128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CA" b="1" dirty="0" smtClean="0">
              <a:ea typeface="ＭＳ Ｐゴシック" pitchFamily="34" charset="-128"/>
              <a:cs typeface="+mn-cs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38600" cy="44354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en-CA" sz="2400" b="1" dirty="0" smtClean="0"/>
              <a:t>Past Medical History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en-CA" dirty="0" smtClean="0"/>
              <a:t>Alzheimer</a:t>
            </a:r>
            <a:r>
              <a:rPr lang="en-CA" altLang="en-US" dirty="0" smtClean="0"/>
              <a:t>’</a:t>
            </a:r>
            <a:r>
              <a:rPr lang="en-CA" dirty="0" smtClean="0"/>
              <a:t>s disease	</a:t>
            </a:r>
          </a:p>
          <a:p>
            <a:pPr lvl="1" eaLnBrk="1" hangingPunct="1">
              <a:defRPr/>
            </a:pPr>
            <a:r>
              <a:rPr lang="en-CA" dirty="0" smtClean="0"/>
              <a:t>Last MDS-RAI: Cognitive Performance Scale score: 6</a:t>
            </a:r>
          </a:p>
          <a:p>
            <a:pPr lvl="1" eaLnBrk="1" hangingPunct="1">
              <a:defRPr/>
            </a:pPr>
            <a:r>
              <a:rPr lang="en-CA" dirty="0" smtClean="0"/>
              <a:t>Global Deterioration Scale: stage 7 (non-verbal, bed-bound, incontinent of bowel and bladder)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en-CA" dirty="0" smtClean="0"/>
              <a:t>Stroke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en-CA" dirty="0" smtClean="0"/>
              <a:t>Coronary artery disease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en-CA" dirty="0" smtClean="0"/>
              <a:t>COPD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en-CA" dirty="0" smtClean="0"/>
              <a:t>GERD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en-CA" dirty="0" smtClean="0"/>
              <a:t>Osteoarthritis in both hips (L THR)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CA" dirty="0" smtClean="0">
              <a:ea typeface="ＭＳ Ｐゴシック" pitchFamily="34" charset="-128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CA" b="1" dirty="0" smtClean="0"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What is your differential diagnosis?</a:t>
            </a: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Initial investigations?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Case 1: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altLang="en-US" sz="3000" smtClean="0">
                <a:ea typeface="ＭＳ Ｐゴシック" pitchFamily="34" charset="-128"/>
              </a:rPr>
              <a:t>Mr. A: 75 y.o. male, resides with wife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3000" smtClean="0">
                <a:ea typeface="ＭＳ Ｐゴシック" pitchFamily="34" charset="-128"/>
              </a:rPr>
              <a:t>RFV: wife concerned that husband is  depressed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fr-CA" altLang="en-US" sz="17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fr-CA" altLang="en-US" sz="17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itchFamily="34" charset="-128"/>
              </a:rPr>
              <a:t>Delirium Superimposed on Dementia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Prevalence: 22 - 89% of hospitalized and community patients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Accelerates cognitive and functional decline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Underdiagnosed as some behaviours can also occur in dementia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Difficult to diagnosis in advanced dementia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Delirium in Long-Term Care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Prevalence</a:t>
            </a:r>
          </a:p>
          <a:p>
            <a:pPr lvl="1" eaLnBrk="1" hangingPunct="1"/>
            <a:r>
              <a:rPr lang="en-CA" altLang="en-US" smtClean="0">
                <a:ea typeface="ＭＳ Ｐゴシック" pitchFamily="34" charset="-128"/>
              </a:rPr>
              <a:t>MMSE ≥ 10: 3.4%</a:t>
            </a:r>
          </a:p>
          <a:p>
            <a:pPr lvl="1" eaLnBrk="1" hangingPunct="1"/>
            <a:r>
              <a:rPr lang="en-CA" altLang="en-US" smtClean="0">
                <a:ea typeface="ＭＳ Ｐゴシック" pitchFamily="34" charset="-128"/>
              </a:rPr>
              <a:t>MMSE &lt; 10: 33.3%</a:t>
            </a: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Incidence:</a:t>
            </a:r>
          </a:p>
          <a:p>
            <a:pPr lvl="1" eaLnBrk="1" hangingPunct="1"/>
            <a:r>
              <a:rPr lang="en-CA" altLang="en-US" smtClean="0">
                <a:ea typeface="ＭＳ Ｐゴシック" pitchFamily="34" charset="-128"/>
              </a:rPr>
              <a:t>MMSE ≥ 10: 1.6/100 person weeks</a:t>
            </a:r>
          </a:p>
          <a:p>
            <a:pPr lvl="1" eaLnBrk="1" hangingPunct="1"/>
            <a:r>
              <a:rPr lang="en-CA" altLang="en-US" smtClean="0">
                <a:ea typeface="ＭＳ Ｐゴシック" pitchFamily="34" charset="-128"/>
              </a:rPr>
              <a:t>MMSE &lt; 10: 7/100 person weeks</a:t>
            </a:r>
          </a:p>
          <a:p>
            <a:pPr eaLnBrk="1" hangingPunct="1"/>
            <a:endParaRPr lang="en-CA" altLang="en-US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CA" altLang="en-US" smtClean="0">
              <a:ea typeface="ＭＳ Ｐゴシック" pitchFamily="34" charset="-128"/>
            </a:endParaRPr>
          </a:p>
          <a:p>
            <a:pPr lvl="1" eaLnBrk="1" hangingPunct="1"/>
            <a:endParaRPr lang="en-CA" altLang="en-US" smtClean="0">
              <a:ea typeface="ＭＳ Ｐゴシック" pitchFamily="34" charset="-128"/>
            </a:endParaRPr>
          </a:p>
          <a:p>
            <a:pPr lvl="1" eaLnBrk="1" hangingPunct="1"/>
            <a:endParaRPr lang="en-CA" altLang="en-US" smtClean="0">
              <a:ea typeface="ＭＳ Ｐゴシック" pitchFamily="34" charset="-128"/>
            </a:endParaRPr>
          </a:p>
          <a:p>
            <a:pPr lvl="1" eaLnBrk="1" hangingPunct="1"/>
            <a:endParaRPr lang="en-CA" altLang="en-US" smtClean="0">
              <a:ea typeface="ＭＳ Ｐゴシック" pitchFamily="34" charset="-128"/>
            </a:endParaRPr>
          </a:p>
        </p:txBody>
      </p:sp>
      <p:sp>
        <p:nvSpPr>
          <p:cNvPr id="4608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343400" y="2743200"/>
          <a:ext cx="4267200" cy="257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577"/>
                <a:gridCol w="2098623"/>
              </a:tblGrid>
              <a:tr h="370674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Risk Factor</a:t>
                      </a:r>
                      <a:endParaRPr lang="en-CA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Hazard Ratio</a:t>
                      </a:r>
                      <a:endParaRPr lang="en-CA" sz="1800" dirty="0"/>
                    </a:p>
                  </a:txBody>
                  <a:tcPr marT="45700" marB="45700"/>
                </a:tc>
              </a:tr>
              <a:tr h="37067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Dementia</a:t>
                      </a:r>
                      <a:endParaRPr lang="en-CA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2.6</a:t>
                      </a:r>
                      <a:endParaRPr lang="en-CA" sz="1800" dirty="0"/>
                    </a:p>
                  </a:txBody>
                  <a:tcPr marT="45700" marB="45700"/>
                </a:tc>
              </a:tr>
              <a:tr h="1462903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Dementia Severity</a:t>
                      </a:r>
                    </a:p>
                    <a:p>
                      <a:r>
                        <a:rPr lang="en-CA" sz="1800" dirty="0" smtClean="0"/>
                        <a:t>     Minimal</a:t>
                      </a:r>
                    </a:p>
                    <a:p>
                      <a:r>
                        <a:rPr lang="en-CA" sz="1800" dirty="0" smtClean="0"/>
                        <a:t>     Mild</a:t>
                      </a:r>
                    </a:p>
                    <a:p>
                      <a:r>
                        <a:rPr lang="en-CA" sz="1800" dirty="0" smtClean="0"/>
                        <a:t>     Moderate</a:t>
                      </a:r>
                      <a:r>
                        <a:rPr lang="en-CA" sz="1800" baseline="0" dirty="0" smtClean="0"/>
                        <a:t> </a:t>
                      </a:r>
                    </a:p>
                    <a:p>
                      <a:r>
                        <a:rPr lang="en-CA" sz="1800" baseline="0" dirty="0" smtClean="0"/>
                        <a:t>     Severe</a:t>
                      </a:r>
                      <a:endParaRPr lang="en-CA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 smtClean="0"/>
                    </a:p>
                    <a:p>
                      <a:pPr algn="ctr"/>
                      <a:r>
                        <a:rPr lang="en-CA" sz="1800" dirty="0" smtClean="0"/>
                        <a:t>1.0</a:t>
                      </a:r>
                    </a:p>
                    <a:p>
                      <a:pPr algn="ctr"/>
                      <a:r>
                        <a:rPr lang="en-CA" sz="1800" dirty="0" smtClean="0"/>
                        <a:t>5.1</a:t>
                      </a:r>
                    </a:p>
                    <a:p>
                      <a:pPr algn="ctr"/>
                      <a:r>
                        <a:rPr lang="en-CA" sz="1800" dirty="0" smtClean="0"/>
                        <a:t>10.1</a:t>
                      </a:r>
                    </a:p>
                    <a:p>
                      <a:pPr algn="ctr"/>
                      <a:r>
                        <a:rPr lang="en-CA" sz="1800" dirty="0" smtClean="0"/>
                        <a:t>9.5</a:t>
                      </a:r>
                      <a:endParaRPr lang="en-CA" sz="1800" dirty="0"/>
                    </a:p>
                  </a:txBody>
                  <a:tcPr marT="45700" marB="45700"/>
                </a:tc>
              </a:tr>
              <a:tr h="37067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Depression</a:t>
                      </a:r>
                      <a:endParaRPr lang="en-CA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2.1</a:t>
                      </a:r>
                      <a:endParaRPr lang="en-CA" sz="1800" dirty="0"/>
                    </a:p>
                  </a:txBody>
                  <a:tcPr marT="45700" marB="4570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610600" cy="990600"/>
          </a:xfrm>
        </p:spPr>
        <p:txBody>
          <a:bodyPr/>
          <a:lstStyle/>
          <a:p>
            <a:pPr eaLnBrk="1" hangingPunct="1"/>
            <a:r>
              <a:rPr lang="en-CA" altLang="en-US" sz="4000" smtClean="0">
                <a:ea typeface="ＭＳ Ｐゴシック" pitchFamily="34" charset="-128"/>
              </a:rPr>
              <a:t>Behavioral Changes and Medical Illness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4953000" cy="465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371600"/>
                <a:gridCol w="1524000"/>
              </a:tblGrid>
              <a:tr h="579105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Symptom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Predictive</a:t>
                      </a:r>
                      <a:r>
                        <a:rPr lang="en-CA" sz="1600" baseline="0" dirty="0" smtClean="0"/>
                        <a:t> Value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Liklihood</a:t>
                      </a:r>
                      <a:r>
                        <a:rPr lang="en-CA" sz="1600" dirty="0" smtClean="0"/>
                        <a:t> Ratio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Lethargy*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0.51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7.3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Weakness*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0.50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7.0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Decreased</a:t>
                      </a:r>
                      <a:r>
                        <a:rPr lang="en-CA" sz="1600" baseline="0" dirty="0" smtClean="0"/>
                        <a:t> appetite*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0.46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6.0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Agitation*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0.37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4.2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Disorientation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0.31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3.2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Dizziness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0.27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2.5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Falls*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0.23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2.1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Delusions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0.21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1.9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Depressed mood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0.17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1.4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Weight loss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0.17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1.4</a:t>
                      </a:r>
                      <a:endParaRPr lang="en-CA" sz="1600" dirty="0"/>
                    </a:p>
                  </a:txBody>
                  <a:tcPr marT="45713" marB="45713"/>
                </a:tc>
              </a:tr>
              <a:tr h="3707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Aggression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0.13</a:t>
                      </a:r>
                      <a:endParaRPr lang="en-CA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1.0</a:t>
                      </a:r>
                      <a:endParaRPr lang="en-CA" sz="1600" dirty="0"/>
                    </a:p>
                  </a:txBody>
                  <a:tcPr marT="45713" marB="45713"/>
                </a:tc>
              </a:tr>
            </a:tbl>
          </a:graphicData>
        </a:graphic>
      </p:graphicFrame>
      <p:sp>
        <p:nvSpPr>
          <p:cNvPr id="47161" name="TextBox 4"/>
          <p:cNvSpPr txBox="1">
            <a:spLocks noChangeArrowheads="1"/>
          </p:cNvSpPr>
          <p:nvPr/>
        </p:nvSpPr>
        <p:spPr bwMode="auto">
          <a:xfrm>
            <a:off x="7543800" y="2590800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CA" altLang="en-US"/>
              <a:t>*p &lt; 0.05</a:t>
            </a:r>
          </a:p>
        </p:txBody>
      </p:sp>
      <p:sp>
        <p:nvSpPr>
          <p:cNvPr id="47162" name="TextBox 5"/>
          <p:cNvSpPr txBox="1">
            <a:spLocks noChangeArrowheads="1"/>
          </p:cNvSpPr>
          <p:nvPr/>
        </p:nvSpPr>
        <p:spPr bwMode="auto">
          <a:xfrm>
            <a:off x="0" y="6550025"/>
            <a:ext cx="1987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CA" altLang="en-US" sz="1400"/>
              <a:t>Boockvar, </a:t>
            </a:r>
            <a:r>
              <a:rPr lang="en-CA" altLang="en-US" sz="1400" i="1"/>
              <a:t>JAGS</a:t>
            </a:r>
            <a:r>
              <a:rPr lang="en-CA" altLang="en-US" sz="1400"/>
              <a:t>, 2003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Acute Medical Illness in LTC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819400"/>
          <a:ext cx="8229600" cy="1387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903514"/>
                <a:gridCol w="1175657"/>
                <a:gridCol w="1175657"/>
                <a:gridCol w="1175657"/>
                <a:gridCol w="1175657"/>
                <a:gridCol w="1175657"/>
              </a:tblGrid>
              <a:tr h="274446"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UTI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Pneumonia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GI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Cardiac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Dehydration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Other</a:t>
                      </a:r>
                      <a:endParaRPr lang="en-CA" sz="1200" dirty="0"/>
                    </a:p>
                  </a:txBody>
                  <a:tcPr marT="45741" marB="45741"/>
                </a:tc>
              </a:tr>
              <a:tr h="371010">
                <a:tc>
                  <a:txBody>
                    <a:bodyPr/>
                    <a:lstStyle/>
                    <a:p>
                      <a:r>
                        <a:rPr lang="en-CA" sz="1200" dirty="0" err="1" smtClean="0"/>
                        <a:t>Boockvar</a:t>
                      </a:r>
                      <a:r>
                        <a:rPr lang="en-CA" sz="1200" dirty="0" smtClean="0"/>
                        <a:t>, 2003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28%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18%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20%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17%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8.8%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8%</a:t>
                      </a:r>
                      <a:endParaRPr lang="en-CA" sz="1200" dirty="0"/>
                    </a:p>
                  </a:txBody>
                  <a:tcPr marT="45741" marB="45741"/>
                </a:tc>
              </a:tr>
              <a:tr h="371010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Hung, 2010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27%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10%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--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16%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5%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40%</a:t>
                      </a:r>
                      <a:endParaRPr lang="en-CA" sz="1200" dirty="0"/>
                    </a:p>
                  </a:txBody>
                  <a:tcPr marT="45741" marB="45741"/>
                </a:tc>
              </a:tr>
              <a:tr h="371010">
                <a:tc>
                  <a:txBody>
                    <a:bodyPr/>
                    <a:lstStyle/>
                    <a:p>
                      <a:r>
                        <a:rPr lang="en-CA" sz="1200" dirty="0" err="1" smtClean="0"/>
                        <a:t>Alessi</a:t>
                      </a:r>
                      <a:r>
                        <a:rPr lang="en-CA" sz="1200" dirty="0" smtClean="0"/>
                        <a:t>,</a:t>
                      </a:r>
                      <a:r>
                        <a:rPr lang="en-CA" sz="1200" baseline="0" dirty="0" smtClean="0"/>
                        <a:t> 1998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27%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33%</a:t>
                      </a:r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T="45741" marB="45741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Management of Delirium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Treat correctable causes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Withdraw all medications contributing to delirium when possible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Start antibiotics promptly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Ensure cardiovascular stability, oxygenation, and electrolyte balance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Ensure hydration and monitor fluid intake and output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Management of Delirium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 startAt="6"/>
            </a:pPr>
            <a:r>
              <a:rPr lang="en-CA" altLang="en-US" smtClean="0">
                <a:ea typeface="ＭＳ Ｐゴシック" pitchFamily="34" charset="-128"/>
              </a:rPr>
              <a:t>Assess and monitor nutrition and skin integrity</a:t>
            </a:r>
          </a:p>
          <a:p>
            <a:pPr marL="514350" indent="-514350" eaLnBrk="1" hangingPunct="1">
              <a:buFont typeface="Calibri" pitchFamily="34" charset="0"/>
              <a:buAutoNum type="arabicPeriod" startAt="6"/>
            </a:pPr>
            <a:r>
              <a:rPr lang="en-CA" altLang="en-US" smtClean="0">
                <a:ea typeface="ＭＳ Ｐゴシック" pitchFamily="34" charset="-128"/>
              </a:rPr>
              <a:t>Indentify and correct sensory deficits</a:t>
            </a:r>
          </a:p>
          <a:p>
            <a:pPr marL="514350" indent="-514350" eaLnBrk="1" hangingPunct="1">
              <a:buFont typeface="Calibri" pitchFamily="34" charset="0"/>
              <a:buAutoNum type="arabicPeriod" startAt="6"/>
            </a:pPr>
            <a:r>
              <a:rPr lang="en-CA" altLang="en-US" smtClean="0">
                <a:ea typeface="ＭＳ Ｐゴシック" pitchFamily="34" charset="-128"/>
              </a:rPr>
              <a:t>Assess and manage pain using safest interventions</a:t>
            </a:r>
          </a:p>
          <a:p>
            <a:pPr marL="514350" indent="-514350" eaLnBrk="1" hangingPunct="1">
              <a:buFont typeface="Calibri" pitchFamily="34" charset="0"/>
              <a:buAutoNum type="arabicPeriod" startAt="6"/>
            </a:pPr>
            <a:r>
              <a:rPr lang="en-CA" altLang="en-US" smtClean="0">
                <a:ea typeface="ＭＳ Ｐゴシック" pitchFamily="34" charset="-128"/>
              </a:rPr>
              <a:t>Support normal sleep patterns and avoid use of sedatives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Pharmacological Interventions</a:t>
            </a:r>
          </a:p>
        </p:txBody>
      </p:sp>
      <p:graphicFrame>
        <p:nvGraphicFramePr>
          <p:cNvPr id="6" name="Group 60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8153400" cy="4038600"/>
        </p:xfrm>
        <a:graphic>
          <a:graphicData uri="http://schemas.openxmlformats.org/drawingml/2006/table">
            <a:tbl>
              <a:tblPr/>
              <a:tblGrid>
                <a:gridCol w="3128963"/>
                <a:gridCol w="2463800"/>
                <a:gridCol w="2560637"/>
              </a:tblGrid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Medication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Initial Dosage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(mg)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Mean Daily Dose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(mg)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Haloperidol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0.25 – 0.5 mg bid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1.5 – 5 mg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Risperidone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0.25 – 0.5 mg bid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– 2 mg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Olanzapine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2.5 – 5 mg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 – 7.5 mg 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Quetiapine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12.5 – 25 mg bid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50 – 125 mg</a:t>
                      </a:r>
                      <a:endParaRPr kumimoji="0" lang="en-C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Conclusions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Delirium is common among older adults and can have a number of presentations</a:t>
            </a: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Management of delirium needs to include a comprehensive review of risk factors and potential precipitants</a:t>
            </a:r>
          </a:p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Prevention and non-pharmacological interventions are cornerstones of delirium care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RESOURCES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400" i="1" smtClean="0">
                <a:ea typeface="ＭＳ Ｐゴシック" pitchFamily="34" charset="-128"/>
              </a:rPr>
              <a:t>Canadian Coalition for Seniors’ Mental Health</a:t>
            </a:r>
            <a:r>
              <a:rPr lang="en-CA" altLang="en-US" sz="2400" smtClean="0">
                <a:ea typeface="ＭＳ Ｐゴシック" pitchFamily="34" charset="-128"/>
              </a:rPr>
              <a:t>. </a:t>
            </a:r>
            <a:r>
              <a:rPr lang="en-CA" altLang="en-US" sz="2400" b="1" smtClean="0">
                <a:ea typeface="ＭＳ Ｐゴシック" pitchFamily="34" charset="-128"/>
              </a:rPr>
              <a:t>The Assessment and Treatment of Delirium. </a:t>
            </a:r>
            <a:r>
              <a:rPr lang="en-CA" altLang="en-US" sz="2400" smtClean="0">
                <a:ea typeface="ＭＳ Ｐゴシック" pitchFamily="34" charset="-128"/>
              </a:rPr>
              <a:t>www.ccsmh.ca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200" smtClean="0">
                <a:ea typeface="ＭＳ Ｐゴシック" pitchFamily="34" charset="-128"/>
              </a:rPr>
              <a:t>CCSMH Pocket Card: </a:t>
            </a:r>
            <a:r>
              <a:rPr lang="en-CA" altLang="en-US" sz="2200" b="1" smtClean="0">
                <a:ea typeface="ＭＳ Ｐゴシック" pitchFamily="34" charset="-128"/>
              </a:rPr>
              <a:t>Delirium Assessment and Treatment for Older Adults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American Geriatrics Society. </a:t>
            </a:r>
            <a:r>
              <a:rPr lang="en-CA" altLang="en-US" sz="2400" b="1" smtClean="0">
                <a:ea typeface="ＭＳ Ｐゴシック" pitchFamily="34" charset="-128"/>
              </a:rPr>
              <a:t>Geriatrics at Your Fingertips. </a:t>
            </a:r>
            <a:endParaRPr lang="en-CA" alt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Inouye SK. </a:t>
            </a:r>
            <a:r>
              <a:rPr lang="en-CA" altLang="en-US" sz="2400" b="1" smtClean="0">
                <a:ea typeface="ＭＳ Ｐゴシック" pitchFamily="34" charset="-128"/>
              </a:rPr>
              <a:t>Delirium in Older Persons</a:t>
            </a:r>
            <a:r>
              <a:rPr lang="en-CA" altLang="en-US" sz="2400" smtClean="0">
                <a:ea typeface="ＭＳ Ｐゴシック" pitchFamily="34" charset="-128"/>
              </a:rPr>
              <a:t>. </a:t>
            </a:r>
            <a:r>
              <a:rPr lang="en-CA" altLang="en-US" sz="2400" i="1" smtClean="0">
                <a:ea typeface="ＭＳ Ｐゴシック" pitchFamily="34" charset="-128"/>
              </a:rPr>
              <a:t>N Eng J Med</a:t>
            </a:r>
            <a:r>
              <a:rPr lang="en-CA" altLang="en-US" sz="2400" smtClean="0">
                <a:ea typeface="ＭＳ Ｐゴシック" pitchFamily="34" charset="-128"/>
              </a:rPr>
              <a:t> 2006;354:1157-1165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400" i="1" smtClean="0">
                <a:ea typeface="ＭＳ Ｐゴシック" pitchFamily="34" charset="-128"/>
              </a:rPr>
              <a:t>Journal of the American Geriatrics Society</a:t>
            </a:r>
            <a:r>
              <a:rPr lang="en-CA" altLang="en-US" sz="2400" smtClean="0">
                <a:ea typeface="ＭＳ Ｐゴシック" pitchFamily="34" charset="-128"/>
              </a:rPr>
              <a:t>. 2011; Nov Supplement: Advancing Delirium Science: Systems, Mechanisms, and Management</a:t>
            </a:r>
          </a:p>
          <a:p>
            <a:pPr eaLnBrk="1" hangingPunct="1">
              <a:lnSpc>
                <a:spcPct val="90000"/>
              </a:lnSpc>
            </a:pPr>
            <a:endParaRPr lang="en-CA" alt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Questions?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ea typeface="ＭＳ Ｐゴシック" pitchFamily="34" charset="-128"/>
              </a:rPr>
              <a:t>HPI: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altLang="en-US" sz="2200" smtClean="0">
                <a:ea typeface="ＭＳ Ｐゴシック" pitchFamily="34" charset="-128"/>
              </a:rPr>
              <a:t>Recently discharged from KGH following 3 week admission for community acquired pneumonia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Never “fully recovered” physically or mentally since his KGH discharge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2000" smtClean="0">
                <a:ea typeface="ＭＳ Ｐゴシック" pitchFamily="34" charset="-128"/>
              </a:rPr>
              <a:t>Started on antidepressant in hospital for depressive symptoms in hospital, zopiclone to help with sleep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Since discharge: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Napping for most of the day, having some difficulties with sleep at night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Seems disinterested in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Wife now having to assist with personal care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Incontinence has worsened and gait is unsteady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Oral intake poor over last week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Speech difficult to understand at times</a:t>
            </a:r>
          </a:p>
          <a:p>
            <a:pPr eaLnBrk="1" hangingPunct="1">
              <a:lnSpc>
                <a:spcPct val="90000"/>
              </a:lnSpc>
            </a:pPr>
            <a:endParaRPr lang="en-CA" alt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  <p:sp>
        <p:nvSpPr>
          <p:cNvPr id="10243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 altLang="en-US" b="1" smtClean="0">
                <a:ea typeface="ＭＳ Ｐゴシック" pitchFamily="34" charset="-128"/>
              </a:rPr>
              <a:t>Past Medical History: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2000" smtClean="0">
                <a:ea typeface="ＭＳ Ｐゴシック" pitchFamily="34" charset="-128"/>
              </a:rPr>
              <a:t>Mild cognitive impairment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2000" smtClean="0">
                <a:ea typeface="ＭＳ Ｐゴシック" pitchFamily="34" charset="-128"/>
              </a:rPr>
              <a:t>CAD with angioplasty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2000" smtClean="0">
                <a:ea typeface="ＭＳ Ｐゴシック" pitchFamily="34" charset="-128"/>
              </a:rPr>
              <a:t>Dyslipidemia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2000" smtClean="0">
                <a:ea typeface="ＭＳ Ｐゴシック" pitchFamily="34" charset="-128"/>
              </a:rPr>
              <a:t>Chronic renal failure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2000" smtClean="0">
                <a:ea typeface="ＭＳ Ｐゴシック" pitchFamily="34" charset="-128"/>
              </a:rPr>
              <a:t>Hypertension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2000" smtClean="0">
                <a:ea typeface="ＭＳ Ｐゴシック" pitchFamily="34" charset="-128"/>
              </a:rPr>
              <a:t>Benign prostate hypertrophy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sz="2000" smtClean="0">
                <a:ea typeface="ＭＳ Ｐゴシック" pitchFamily="34" charset="-128"/>
              </a:rPr>
              <a:t>Depression (recently diagnosed)</a:t>
            </a:r>
          </a:p>
          <a:p>
            <a:pPr eaLnBrk="1" hangingPunct="1">
              <a:lnSpc>
                <a:spcPct val="90000"/>
              </a:lnSpc>
            </a:pPr>
            <a:endParaRPr lang="fr-CA" altLang="en-US" sz="20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endParaRPr lang="fr-CA" altLang="en-US" sz="2200" smtClean="0">
              <a:ea typeface="ＭＳ Ｐゴシック" pitchFamily="34" charset="-128"/>
            </a:endParaRPr>
          </a:p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Medications: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>
                <a:ea typeface="+mn-ea"/>
                <a:cs typeface="+mn-cs"/>
              </a:rPr>
              <a:t>Citalopram 20 mg </a:t>
            </a:r>
            <a:r>
              <a:rPr lang="en-US" sz="2000" dirty="0" err="1" smtClean="0">
                <a:ea typeface="+mn-ea"/>
                <a:cs typeface="+mn-cs"/>
              </a:rPr>
              <a:t>po</a:t>
            </a:r>
            <a:r>
              <a:rPr lang="en-US" sz="2000" dirty="0" smtClean="0">
                <a:ea typeface="+mn-ea"/>
                <a:cs typeface="+mn-cs"/>
              </a:rPr>
              <a:t> OD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>
                <a:ea typeface="+mn-ea"/>
                <a:cs typeface="+mn-cs"/>
              </a:rPr>
              <a:t>Zopiclone</a:t>
            </a:r>
            <a:r>
              <a:rPr lang="en-US" sz="2000" dirty="0" smtClean="0">
                <a:ea typeface="+mn-ea"/>
                <a:cs typeface="+mn-cs"/>
              </a:rPr>
              <a:t> 7.5 mg </a:t>
            </a:r>
            <a:r>
              <a:rPr lang="en-US" sz="2000" dirty="0" err="1" smtClean="0">
                <a:ea typeface="+mn-ea"/>
                <a:cs typeface="+mn-cs"/>
              </a:rPr>
              <a:t>po</a:t>
            </a:r>
            <a:r>
              <a:rPr lang="en-US" sz="2000" dirty="0" smtClean="0">
                <a:ea typeface="+mn-ea"/>
                <a:cs typeface="+mn-cs"/>
              </a:rPr>
              <a:t> QHS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>
                <a:ea typeface="+mn-ea"/>
                <a:cs typeface="+mn-cs"/>
              </a:rPr>
              <a:t>Metoprolol</a:t>
            </a:r>
            <a:r>
              <a:rPr lang="en-US" sz="2000" dirty="0" smtClean="0">
                <a:ea typeface="+mn-ea"/>
                <a:cs typeface="+mn-cs"/>
              </a:rPr>
              <a:t> 25 mg PO BID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>
                <a:ea typeface="+mn-ea"/>
                <a:cs typeface="+mn-cs"/>
              </a:rPr>
              <a:t>Rosuvastatin</a:t>
            </a:r>
            <a:r>
              <a:rPr lang="en-US" sz="2000" dirty="0" smtClean="0">
                <a:ea typeface="+mn-ea"/>
                <a:cs typeface="+mn-cs"/>
              </a:rPr>
              <a:t> 20 mg PO QHS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>
                <a:ea typeface="+mn-ea"/>
                <a:cs typeface="+mn-cs"/>
              </a:rPr>
              <a:t>Dutasteride</a:t>
            </a:r>
            <a:r>
              <a:rPr lang="en-US" sz="2000" dirty="0" smtClean="0">
                <a:ea typeface="+mn-ea"/>
                <a:cs typeface="+mn-cs"/>
              </a:rPr>
              <a:t> 0.5 mg PO QHS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>
                <a:ea typeface="+mn-ea"/>
                <a:cs typeface="+mn-cs"/>
              </a:rPr>
              <a:t>Tamsulosin</a:t>
            </a:r>
            <a:r>
              <a:rPr lang="en-US" sz="2000" dirty="0" smtClean="0">
                <a:ea typeface="+mn-ea"/>
                <a:cs typeface="+mn-cs"/>
              </a:rPr>
              <a:t> 25 mg PO OD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>
                <a:ea typeface="+mn-ea"/>
                <a:cs typeface="+mn-cs"/>
              </a:rPr>
              <a:t>HCTZ 25 mg PO OD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endParaRPr lang="en-US" sz="1500" dirty="0" smtClean="0">
              <a:ea typeface="ＭＳ Ｐゴシック" pitchFamily="34" charset="-128"/>
              <a:cs typeface="+mn-cs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CA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smtClean="0">
                <a:ea typeface="ＭＳ Ｐゴシック" pitchFamily="34" charset="-128"/>
              </a:rPr>
              <a:t> Case objectives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Differential diagnosis?</a:t>
            </a:r>
            <a:endParaRPr lang="en-US" dirty="0"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How to you confirm your diagnosis</a:t>
            </a:r>
            <a:r>
              <a:rPr lang="en-US" dirty="0" smtClean="0">
                <a:ea typeface="+mn-ea"/>
                <a:cs typeface="+mn-cs"/>
              </a:rPr>
              <a:t>?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Office work-up and management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fr-CA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Triple D</a:t>
            </a:r>
          </a:p>
        </p:txBody>
      </p:sp>
      <p:graphicFrame>
        <p:nvGraphicFramePr>
          <p:cNvPr id="135222" name="Group 5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71487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96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Delirium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Dementia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Depression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Onset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Acute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Insidious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Variable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8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Duration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Days to weeks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Months to years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Variable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8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Course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Fluctuating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Slowly progressive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Diurnal variation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8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Consciousness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Impaired, fluctuates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Clear until late in illness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Unimpaired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Attention &amp; Memory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Inattentive,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Poor memory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Poor memory without inattention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Difficulty concentrating, memory intact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Affect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Variable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Variable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Depressed, loss of interest and pleasure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33" name="Text Box 55"/>
          <p:cNvSpPr txBox="1">
            <a:spLocks noChangeArrowheads="1"/>
          </p:cNvSpPr>
          <p:nvPr/>
        </p:nvSpPr>
        <p:spPr bwMode="auto">
          <a:xfrm>
            <a:off x="228600" y="6357938"/>
            <a:ext cx="3800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CCSMH, Delirium Guidelines, 2006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DSM-IV criteria Delirium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Disturbance of consciousness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Change in cognition, not accounted for by pre-existing dementia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Onset over a short period of time and fluctuating presentation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Evidence from history, physical exam, or lab findings that the disturbance is caused by direct physiological consequences of a general medical condition.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3060</TotalTime>
  <Words>2143</Words>
  <Application>Microsoft Office PowerPoint</Application>
  <PresentationFormat>On-screen Show (4:3)</PresentationFormat>
  <Paragraphs>523</Paragraphs>
  <Slides>49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Arial</vt:lpstr>
      <vt:lpstr>ＭＳ Ｐゴシック</vt:lpstr>
      <vt:lpstr>Calibri</vt:lpstr>
      <vt:lpstr>Constantia</vt:lpstr>
      <vt:lpstr>Wingdings 2</vt:lpstr>
      <vt:lpstr>Wingdings</vt:lpstr>
      <vt:lpstr>Century Schoolbook</vt:lpstr>
      <vt:lpstr>Serifa BT</vt:lpstr>
      <vt:lpstr>Tw Cen MT</vt:lpstr>
      <vt:lpstr>Flow</vt:lpstr>
      <vt:lpstr>Assessment and Management of Delirium in Older Adults</vt:lpstr>
      <vt:lpstr>Objectives</vt:lpstr>
      <vt:lpstr>PowerPoint Presentation</vt:lpstr>
      <vt:lpstr>Case 1:</vt:lpstr>
      <vt:lpstr>HPI:</vt:lpstr>
      <vt:lpstr>PowerPoint Presentation</vt:lpstr>
      <vt:lpstr> Case objectives</vt:lpstr>
      <vt:lpstr>Triple D</vt:lpstr>
      <vt:lpstr>DSM-IV criteria Delirium</vt:lpstr>
      <vt:lpstr>Diagnosing Delirium</vt:lpstr>
      <vt:lpstr>Subtypes</vt:lpstr>
      <vt:lpstr>Pathophysiology</vt:lpstr>
      <vt:lpstr>PowerPoint Presentation</vt:lpstr>
      <vt:lpstr>Predisposing Factors</vt:lpstr>
      <vt:lpstr>Precipitating Factors</vt:lpstr>
      <vt:lpstr>DELIRIUM – multifactorial!</vt:lpstr>
      <vt:lpstr>Consequences of Delirium</vt:lpstr>
      <vt:lpstr>Persistent Delirium</vt:lpstr>
      <vt:lpstr>PowerPoint Presentation</vt:lpstr>
      <vt:lpstr>Delirium work up</vt:lpstr>
      <vt:lpstr>PowerPoint Presentation</vt:lpstr>
      <vt:lpstr>Case 2</vt:lpstr>
      <vt:lpstr>Past Medical History</vt:lpstr>
      <vt:lpstr>Investigations</vt:lpstr>
      <vt:lpstr>Hospital Course</vt:lpstr>
      <vt:lpstr>Questions</vt:lpstr>
      <vt:lpstr>Postoperative Delirium</vt:lpstr>
      <vt:lpstr>Predisposing Factors for Delirium</vt:lpstr>
      <vt:lpstr>Risk Factors for Postoperative Delirium</vt:lpstr>
      <vt:lpstr>Questions</vt:lpstr>
      <vt:lpstr>Hospital Elder Life Program</vt:lpstr>
      <vt:lpstr>NICE Delirium Prevention</vt:lpstr>
      <vt:lpstr>NICE Delirium Prevention</vt:lpstr>
      <vt:lpstr>Delirium Rooms</vt:lpstr>
      <vt:lpstr>Pharmacological Interventions</vt:lpstr>
      <vt:lpstr>PowerPoint Presentation</vt:lpstr>
      <vt:lpstr>Case 3</vt:lpstr>
      <vt:lpstr>PowerPoint Presentation</vt:lpstr>
      <vt:lpstr>PowerPoint Presentation</vt:lpstr>
      <vt:lpstr>Delirium Superimposed on Dementia</vt:lpstr>
      <vt:lpstr>Delirium in Long-Term Care</vt:lpstr>
      <vt:lpstr>Behavioral Changes and Medical Illness</vt:lpstr>
      <vt:lpstr>Acute Medical Illness in LTC </vt:lpstr>
      <vt:lpstr>Management of Delirium</vt:lpstr>
      <vt:lpstr>Management of Delirium</vt:lpstr>
      <vt:lpstr>Pharmacological Interventions</vt:lpstr>
      <vt:lpstr>Conclusions</vt:lpstr>
      <vt:lpstr>RESOURCES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Robertson, Krista</cp:lastModifiedBy>
  <cp:revision>122</cp:revision>
  <dcterms:created xsi:type="dcterms:W3CDTF">2012-01-02T19:25:17Z</dcterms:created>
  <dcterms:modified xsi:type="dcterms:W3CDTF">2014-06-12T17:39:33Z</dcterms:modified>
</cp:coreProperties>
</file>