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58" r:id="rId4"/>
    <p:sldId id="270" r:id="rId5"/>
    <p:sldId id="259" r:id="rId6"/>
    <p:sldId id="260" r:id="rId7"/>
    <p:sldId id="261" r:id="rId8"/>
    <p:sldId id="27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7" autoAdjust="0"/>
    <p:restoredTop sz="94684" autoAdjust="0"/>
  </p:normalViewPr>
  <p:slideViewPr>
    <p:cSldViewPr snapToGrid="0" snapToObjects="1">
      <p:cViewPr varScale="1">
        <p:scale>
          <a:sx n="71" d="100"/>
          <a:sy n="71" d="100"/>
        </p:scale>
        <p:origin x="-49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0C37EF-7915-034F-9B0D-0649E4CB45CC}" type="datetimeFigureOut">
              <a:rPr lang="en-US" smtClean="0"/>
              <a:t>6/12/2014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4B4000-ECCA-4745-B467-6495EED1F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7096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E354BD-BA5F-6949-8419-BE96DF3A9522}" type="datetimeFigureOut">
              <a:rPr lang="en-US" smtClean="0"/>
              <a:t>6/12/2014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EACC7A-3505-FA40-8219-3EE64944A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542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EACC7A-3505-FA40-8219-3EE64944AE4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9609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BCA8C-1694-2741-A2DB-F238AF457477}" type="datetimeFigureOut">
              <a:rPr lang="en-US" smtClean="0"/>
              <a:t>6/12/2014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80776-5469-AE40-B046-E731D0DF66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BCA8C-1694-2741-A2DB-F238AF457477}" type="datetimeFigureOut">
              <a:rPr lang="en-US" smtClean="0"/>
              <a:t>6/12/2014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80776-5469-AE40-B046-E731D0DF66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BCA8C-1694-2741-A2DB-F238AF457477}" type="datetimeFigureOut">
              <a:rPr lang="en-US" smtClean="0"/>
              <a:t>6/12/2014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80776-5469-AE40-B046-E731D0DF66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BCA8C-1694-2741-A2DB-F238AF457477}" type="datetimeFigureOut">
              <a:rPr lang="en-US" smtClean="0"/>
              <a:t>6/12/2014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80776-5469-AE40-B046-E731D0DF66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BCA8C-1694-2741-A2DB-F238AF457477}" type="datetimeFigureOut">
              <a:rPr lang="en-US" smtClean="0"/>
              <a:t>6/12/2014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80776-5469-AE40-B046-E731D0DF66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BCA8C-1694-2741-A2DB-F238AF457477}" type="datetimeFigureOut">
              <a:rPr lang="en-US" smtClean="0"/>
              <a:t>6/12/2014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80776-5469-AE40-B046-E731D0DF66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BCA8C-1694-2741-A2DB-F238AF457477}" type="datetimeFigureOut">
              <a:rPr lang="en-US" smtClean="0"/>
              <a:t>6/12/2014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80776-5469-AE40-B046-E731D0DF66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BCA8C-1694-2741-A2DB-F238AF457477}" type="datetimeFigureOut">
              <a:rPr lang="en-US" smtClean="0"/>
              <a:t>6/12/2014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80776-5469-AE40-B046-E731D0DF66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BCA8C-1694-2741-A2DB-F238AF457477}" type="datetimeFigureOut">
              <a:rPr lang="en-US" smtClean="0"/>
              <a:t>6/12/2014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80776-5469-AE40-B046-E731D0DF66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BCA8C-1694-2741-A2DB-F238AF457477}" type="datetimeFigureOut">
              <a:rPr lang="en-US" smtClean="0"/>
              <a:t>6/12/2014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80776-5469-AE40-B046-E731D0DF66E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BCA8C-1694-2741-A2DB-F238AF457477}" type="datetimeFigureOut">
              <a:rPr lang="en-US" smtClean="0"/>
              <a:t>6/12/2014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DA80776-5469-AE40-B046-E731D0DF66E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7DA80776-5469-AE40-B046-E731D0DF66E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D32BCA8C-1694-2741-A2DB-F238AF457477}" type="datetimeFigureOut">
              <a:rPr lang="en-US" smtClean="0"/>
              <a:t>6/12/2014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Aggression</a:t>
            </a:r>
            <a:br>
              <a:rPr lang="en-US" dirty="0" smtClean="0"/>
            </a:br>
            <a:r>
              <a:rPr lang="en-US" sz="2400" i="1" dirty="0" smtClean="0"/>
              <a:t>Residents Seminar</a:t>
            </a:r>
            <a:br>
              <a:rPr lang="en-US" sz="2400" i="1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Dr. Michael P. Chan</a:t>
            </a:r>
          </a:p>
          <a:p>
            <a:r>
              <a:rPr lang="en-US" dirty="0" smtClean="0"/>
              <a:t>June 6, 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8205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Intervene Before Attack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Staff Adequate and Trained</a:t>
            </a:r>
          </a:p>
          <a:p>
            <a:r>
              <a:rPr lang="en-US" dirty="0" smtClean="0"/>
              <a:t>Staff Caring, Non-authoritarian, and </a:t>
            </a:r>
            <a:r>
              <a:rPr lang="en-US" dirty="0"/>
              <a:t>i</a:t>
            </a:r>
            <a:r>
              <a:rPr lang="en-US" dirty="0" smtClean="0"/>
              <a:t>n Control</a:t>
            </a:r>
          </a:p>
          <a:p>
            <a:r>
              <a:rPr lang="en-US" dirty="0" smtClean="0"/>
              <a:t>Talk and Listen to Patient</a:t>
            </a:r>
          </a:p>
          <a:p>
            <a:r>
              <a:rPr lang="en-US" dirty="0" smtClean="0"/>
              <a:t>Recognize Warning Signs</a:t>
            </a:r>
          </a:p>
          <a:p>
            <a:endParaRPr lang="en-US" dirty="0"/>
          </a:p>
          <a:p>
            <a:r>
              <a:rPr lang="en-US" dirty="0" smtClean="0"/>
              <a:t>Staff Issues</a:t>
            </a:r>
          </a:p>
          <a:p>
            <a:r>
              <a:rPr lang="en-US" dirty="0" smtClean="0"/>
              <a:t>Monitor Own Countertransference Feelings</a:t>
            </a:r>
          </a:p>
          <a:p>
            <a:r>
              <a:rPr lang="en-US" dirty="0" smtClean="0"/>
              <a:t>Monitor Ward Dynamics</a:t>
            </a:r>
          </a:p>
          <a:p>
            <a:r>
              <a:rPr lang="en-US" dirty="0" smtClean="0"/>
              <a:t>Staff Conflict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053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Intervention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Defence</a:t>
            </a:r>
            <a:r>
              <a:rPr lang="en-US" dirty="0" smtClean="0"/>
              <a:t> Mechanisms 	</a:t>
            </a:r>
          </a:p>
          <a:p>
            <a:pPr lvl="1"/>
            <a:r>
              <a:rPr lang="en-US" dirty="0" smtClean="0"/>
              <a:t>Denial</a:t>
            </a:r>
          </a:p>
          <a:p>
            <a:pPr lvl="1"/>
            <a:r>
              <a:rPr lang="en-US" dirty="0" smtClean="0"/>
              <a:t>Projection and Overestimation</a:t>
            </a:r>
          </a:p>
          <a:p>
            <a:pPr lvl="1"/>
            <a:r>
              <a:rPr lang="en-US" dirty="0" smtClean="0"/>
              <a:t>Displacement</a:t>
            </a:r>
          </a:p>
          <a:p>
            <a:pPr lvl="1"/>
            <a:r>
              <a:rPr lang="en-US" dirty="0" smtClean="0"/>
              <a:t>Negative Reactions – Prejudice</a:t>
            </a:r>
          </a:p>
          <a:p>
            <a:pPr lvl="1"/>
            <a:r>
              <a:rPr lang="en-US" dirty="0" smtClean="0"/>
              <a:t>Other Dynamics – Admin</a:t>
            </a:r>
          </a:p>
          <a:p>
            <a:endParaRPr lang="en-US" dirty="0"/>
          </a:p>
          <a:p>
            <a:r>
              <a:rPr lang="en-US" dirty="0" smtClean="0"/>
              <a:t>Debriefing Meetings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6514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Clinical Assessment: </a:t>
            </a:r>
            <a:br>
              <a:rPr lang="en-US" dirty="0" smtClean="0"/>
            </a:br>
            <a:r>
              <a:rPr lang="en-US" dirty="0" smtClean="0"/>
              <a:t>History Taking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9420"/>
            <a:ext cx="7620000" cy="4800600"/>
          </a:xfrm>
        </p:spPr>
        <p:txBody>
          <a:bodyPr/>
          <a:lstStyle/>
          <a:p>
            <a:r>
              <a:rPr lang="en-US" dirty="0" smtClean="0"/>
              <a:t>Violence as Presenting Problem</a:t>
            </a:r>
          </a:p>
          <a:p>
            <a:r>
              <a:rPr lang="en-US" dirty="0" smtClean="0"/>
              <a:t>Duration, Frequency, Target</a:t>
            </a:r>
          </a:p>
          <a:p>
            <a:r>
              <a:rPr lang="en-US" dirty="0" smtClean="0"/>
              <a:t>Pattern</a:t>
            </a:r>
          </a:p>
          <a:p>
            <a:r>
              <a:rPr lang="en-US" dirty="0" smtClean="0"/>
              <a:t>Injuries</a:t>
            </a:r>
          </a:p>
          <a:p>
            <a:r>
              <a:rPr lang="en-US" dirty="0" smtClean="0"/>
              <a:t>Past Investigations</a:t>
            </a:r>
          </a:p>
          <a:p>
            <a:r>
              <a:rPr lang="en-US" dirty="0" smtClean="0"/>
              <a:t>Impulsivity Features</a:t>
            </a:r>
          </a:p>
          <a:p>
            <a:r>
              <a:rPr lang="en-US" dirty="0" smtClean="0"/>
              <a:t>Familial Violence</a:t>
            </a:r>
          </a:p>
          <a:p>
            <a:r>
              <a:rPr lang="en-US" dirty="0" smtClean="0"/>
              <a:t>Developmental Insults</a:t>
            </a:r>
          </a:p>
          <a:p>
            <a:r>
              <a:rPr lang="en-US" dirty="0" smtClean="0"/>
              <a:t>Medical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1474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Clinical Assessment: </a:t>
            </a:r>
            <a:br>
              <a:rPr lang="en-US" dirty="0" smtClean="0"/>
            </a:br>
            <a:r>
              <a:rPr lang="en-US" dirty="0" smtClean="0"/>
              <a:t>Diagnostic Groups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5948"/>
            <a:ext cx="7620000" cy="4800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Organic</a:t>
            </a:r>
          </a:p>
          <a:p>
            <a:r>
              <a:rPr lang="en-US" dirty="0" smtClean="0"/>
              <a:t>Substances/Alcohol</a:t>
            </a:r>
          </a:p>
          <a:p>
            <a:r>
              <a:rPr lang="en-US" dirty="0" smtClean="0"/>
              <a:t>Brain Disorders</a:t>
            </a:r>
          </a:p>
          <a:p>
            <a:r>
              <a:rPr lang="en-US" dirty="0" smtClean="0"/>
              <a:t>Systemic Illness</a:t>
            </a:r>
          </a:p>
          <a:p>
            <a:pPr lvl="1"/>
            <a:r>
              <a:rPr lang="en-US" dirty="0" smtClean="0"/>
              <a:t>O</a:t>
            </a:r>
            <a:r>
              <a:rPr lang="en-US" baseline="-25000" dirty="0" smtClean="0"/>
              <a:t>2</a:t>
            </a:r>
          </a:p>
          <a:p>
            <a:pPr lvl="1"/>
            <a:r>
              <a:rPr lang="en-US" dirty="0" smtClean="0"/>
              <a:t>Liver</a:t>
            </a:r>
          </a:p>
          <a:p>
            <a:pPr lvl="1"/>
            <a:r>
              <a:rPr lang="en-US" dirty="0" smtClean="0"/>
              <a:t>Kidney</a:t>
            </a:r>
          </a:p>
          <a:p>
            <a:pPr lvl="1"/>
            <a:r>
              <a:rPr lang="en-US" dirty="0" smtClean="0"/>
              <a:t>Metabolic/Endocrine</a:t>
            </a:r>
          </a:p>
          <a:p>
            <a:pPr lvl="1"/>
            <a:r>
              <a:rPr lang="en-US" dirty="0" smtClean="0"/>
              <a:t>Metals</a:t>
            </a:r>
          </a:p>
          <a:p>
            <a:pPr lvl="1"/>
            <a:r>
              <a:rPr lang="en-US" dirty="0" smtClean="0"/>
              <a:t>SLE</a:t>
            </a:r>
          </a:p>
          <a:p>
            <a:pPr lvl="1"/>
            <a:r>
              <a:rPr lang="en-US" dirty="0" smtClean="0"/>
              <a:t>Porphyria</a:t>
            </a:r>
          </a:p>
          <a:p>
            <a:pPr lvl="1"/>
            <a:r>
              <a:rPr lang="en-US" dirty="0" smtClean="0"/>
              <a:t>Vitamin</a:t>
            </a:r>
            <a:endParaRPr lang="en-US" dirty="0"/>
          </a:p>
          <a:p>
            <a:pPr lvl="1"/>
            <a:r>
              <a:rPr lang="en-US" dirty="0" smtClean="0"/>
              <a:t>Electrolyte</a:t>
            </a:r>
          </a:p>
        </p:txBody>
      </p:sp>
    </p:spTree>
    <p:extLst>
      <p:ext uri="{BB962C8B-B14F-4D97-AF65-F5344CB8AC3E}">
        <p14:creationId xmlns:p14="http://schemas.microsoft.com/office/powerpoint/2010/main" val="13698931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Clinical Assessment:</a:t>
            </a:r>
            <a:br>
              <a:rPr lang="en-US" dirty="0" smtClean="0"/>
            </a:br>
            <a:r>
              <a:rPr lang="en-US" dirty="0" smtClean="0"/>
              <a:t>Psychiatric Disorders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9743"/>
            <a:ext cx="7620000" cy="4800600"/>
          </a:xfrm>
        </p:spPr>
        <p:txBody>
          <a:bodyPr/>
          <a:lstStyle/>
          <a:p>
            <a:r>
              <a:rPr lang="en-US" dirty="0" smtClean="0"/>
              <a:t>Psychotic</a:t>
            </a:r>
          </a:p>
          <a:p>
            <a:r>
              <a:rPr lang="en-US" dirty="0" smtClean="0"/>
              <a:t>P.D. Cluster B.</a:t>
            </a:r>
          </a:p>
          <a:p>
            <a:r>
              <a:rPr lang="en-US" dirty="0" smtClean="0"/>
              <a:t>M.R.</a:t>
            </a:r>
          </a:p>
          <a:p>
            <a:r>
              <a:rPr lang="en-US" dirty="0" smtClean="0"/>
              <a:t>ADHD</a:t>
            </a:r>
          </a:p>
          <a:p>
            <a:r>
              <a:rPr lang="en-US" dirty="0" smtClean="0"/>
              <a:t>IED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1485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Clinical Assessment:</a:t>
            </a:r>
            <a:br>
              <a:rPr lang="en-US" dirty="0" smtClean="0"/>
            </a:br>
            <a:r>
              <a:rPr lang="en-US" dirty="0" smtClean="0"/>
              <a:t>Investigations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27146"/>
            <a:ext cx="7620000" cy="4800600"/>
          </a:xfrm>
        </p:spPr>
        <p:txBody>
          <a:bodyPr/>
          <a:lstStyle/>
          <a:p>
            <a:r>
              <a:rPr lang="en-US" dirty="0" err="1" smtClean="0"/>
              <a:t>Bloodwork</a:t>
            </a:r>
            <a:endParaRPr lang="en-US" dirty="0" smtClean="0"/>
          </a:p>
          <a:p>
            <a:r>
              <a:rPr lang="en-US" dirty="0" smtClean="0"/>
              <a:t>EKG CXR</a:t>
            </a:r>
          </a:p>
          <a:p>
            <a:r>
              <a:rPr lang="en-US" dirty="0" smtClean="0"/>
              <a:t>Drug Screen</a:t>
            </a:r>
          </a:p>
          <a:p>
            <a:r>
              <a:rPr lang="en-US" dirty="0" smtClean="0"/>
              <a:t>EEG</a:t>
            </a:r>
          </a:p>
          <a:p>
            <a:r>
              <a:rPr lang="en-US" dirty="0" smtClean="0"/>
              <a:t>Other – Metals</a:t>
            </a:r>
          </a:p>
          <a:p>
            <a:r>
              <a:rPr lang="en-US" dirty="0" smtClean="0"/>
              <a:t>MRI</a:t>
            </a:r>
          </a:p>
          <a:p>
            <a:r>
              <a:rPr lang="en-US" dirty="0" smtClean="0"/>
              <a:t>Psychological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7541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Violence in Society</a:t>
            </a:r>
          </a:p>
          <a:p>
            <a:r>
              <a:rPr lang="en-US" dirty="0"/>
              <a:t>Complex Interactions of Factors</a:t>
            </a:r>
          </a:p>
          <a:p>
            <a:r>
              <a:rPr lang="en-US" dirty="0"/>
              <a:t>Legal Approaches</a:t>
            </a:r>
          </a:p>
          <a:p>
            <a:r>
              <a:rPr lang="en-US" dirty="0" smtClean="0"/>
              <a:t>Emotional </a:t>
            </a:r>
            <a:r>
              <a:rPr lang="en-US" dirty="0"/>
              <a:t>Responses</a:t>
            </a:r>
          </a:p>
          <a:p>
            <a:r>
              <a:rPr lang="en-US" dirty="0"/>
              <a:t>Clinical </a:t>
            </a:r>
            <a:r>
              <a:rPr lang="en-US" dirty="0" smtClean="0"/>
              <a:t>Approaches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096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Violence in </a:t>
            </a:r>
            <a:r>
              <a:rPr lang="en-US" dirty="0"/>
              <a:t>S</a:t>
            </a:r>
            <a:r>
              <a:rPr lang="en-US" dirty="0" smtClean="0"/>
              <a:t>ociety</a:t>
            </a:r>
          </a:p>
          <a:p>
            <a:r>
              <a:rPr lang="en-US" dirty="0" smtClean="0"/>
              <a:t>Complex Interactions of Factors</a:t>
            </a:r>
          </a:p>
          <a:p>
            <a:r>
              <a:rPr lang="en-US" dirty="0" smtClean="0"/>
              <a:t>Legal Approaches</a:t>
            </a:r>
          </a:p>
          <a:p>
            <a:r>
              <a:rPr lang="en-US" dirty="0" smtClean="0"/>
              <a:t>Emotional </a:t>
            </a:r>
            <a:r>
              <a:rPr lang="en-US" dirty="0"/>
              <a:t>R</a:t>
            </a:r>
            <a:r>
              <a:rPr lang="en-US" dirty="0" smtClean="0"/>
              <a:t>esponses</a:t>
            </a:r>
          </a:p>
          <a:p>
            <a:r>
              <a:rPr lang="en-US" dirty="0" smtClean="0"/>
              <a:t>Clinical Approaches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7203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Formulation of Violence: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8" y="1801397"/>
            <a:ext cx="7992121" cy="5257800"/>
          </a:xfrm>
        </p:spPr>
        <p:txBody>
          <a:bodyPr>
            <a:normAutofit/>
          </a:bodyPr>
          <a:lstStyle/>
          <a:p>
            <a:r>
              <a:rPr lang="en-US" sz="2200" dirty="0" smtClean="0"/>
              <a:t>Biological</a:t>
            </a:r>
          </a:p>
          <a:p>
            <a:pPr lvl="1"/>
            <a:r>
              <a:rPr lang="en-US" sz="2200" dirty="0" smtClean="0"/>
              <a:t>Neuropsychiatric</a:t>
            </a:r>
          </a:p>
          <a:p>
            <a:pPr lvl="2"/>
            <a:r>
              <a:rPr lang="en-US" dirty="0" smtClean="0"/>
              <a:t>Seizure, TBI</a:t>
            </a:r>
          </a:p>
          <a:p>
            <a:pPr lvl="1"/>
            <a:r>
              <a:rPr lang="en-US" sz="2200" dirty="0" smtClean="0"/>
              <a:t>Neurotransmitter</a:t>
            </a:r>
          </a:p>
          <a:p>
            <a:pPr lvl="2"/>
            <a:r>
              <a:rPr lang="en-US" dirty="0" smtClean="0"/>
              <a:t>Decreased 5HT, Impulsivity</a:t>
            </a:r>
          </a:p>
          <a:p>
            <a:pPr lvl="2"/>
            <a:r>
              <a:rPr lang="en-US" dirty="0" smtClean="0"/>
              <a:t>Increased NE, DA</a:t>
            </a:r>
          </a:p>
          <a:p>
            <a:pPr lvl="1"/>
            <a:r>
              <a:rPr lang="en-US" sz="2200" dirty="0" smtClean="0"/>
              <a:t>Genetic</a:t>
            </a:r>
          </a:p>
          <a:p>
            <a:pPr lvl="2"/>
            <a:r>
              <a:rPr lang="en-US" dirty="0" smtClean="0"/>
              <a:t>Loading, Chromosome </a:t>
            </a:r>
            <a:r>
              <a:rPr lang="en-US" dirty="0" err="1" smtClean="0"/>
              <a:t>Abrnormality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283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Factors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Psychological</a:t>
            </a:r>
          </a:p>
          <a:p>
            <a:pPr lvl="2"/>
            <a:r>
              <a:rPr lang="en-US" dirty="0" smtClean="0"/>
              <a:t>Child Abuse</a:t>
            </a:r>
          </a:p>
          <a:p>
            <a:pPr lvl="2"/>
            <a:r>
              <a:rPr lang="en-US" dirty="0" smtClean="0"/>
              <a:t>Witnessing Domestic Violence</a:t>
            </a:r>
          </a:p>
          <a:p>
            <a:pPr lvl="2"/>
            <a:r>
              <a:rPr lang="en-US" dirty="0" smtClean="0"/>
              <a:t>Media Exposure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Social</a:t>
            </a:r>
          </a:p>
          <a:p>
            <a:pPr lvl="2"/>
            <a:r>
              <a:rPr lang="en-US" dirty="0" smtClean="0"/>
              <a:t>Poverty, Deprivation, Unemployment</a:t>
            </a:r>
          </a:p>
          <a:p>
            <a:pPr lvl="2"/>
            <a:r>
              <a:rPr lang="en-US" dirty="0" smtClean="0"/>
              <a:t>Family Breakdown</a:t>
            </a:r>
          </a:p>
          <a:p>
            <a:pPr lvl="2"/>
            <a:r>
              <a:rPr lang="en-US" dirty="0" smtClean="0"/>
              <a:t>Subculture – Gang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Other Environmental</a:t>
            </a:r>
          </a:p>
          <a:p>
            <a:pPr lvl="2"/>
            <a:r>
              <a:rPr lang="en-US" dirty="0" smtClean="0"/>
              <a:t>Overcrowding</a:t>
            </a:r>
          </a:p>
          <a:p>
            <a:pPr lvl="2"/>
            <a:r>
              <a:rPr lang="en-US" dirty="0" smtClean="0"/>
              <a:t>Heat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82656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Clinician Safety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Patient Attacks</a:t>
            </a:r>
          </a:p>
          <a:p>
            <a:pPr lvl="1"/>
            <a:r>
              <a:rPr lang="en-US" dirty="0" smtClean="0"/>
              <a:t>Psychiatrist/Resident 	40%</a:t>
            </a:r>
          </a:p>
          <a:p>
            <a:pPr lvl="1"/>
            <a:r>
              <a:rPr lang="en-US" dirty="0" smtClean="0"/>
              <a:t>Nurse			80%</a:t>
            </a:r>
          </a:p>
          <a:p>
            <a:pPr lvl="1"/>
            <a:r>
              <a:rPr lang="en-US" dirty="0" smtClean="0"/>
              <a:t>Inexperience</a:t>
            </a:r>
          </a:p>
          <a:p>
            <a:pPr lvl="1"/>
            <a:r>
              <a:rPr lang="en-US" dirty="0" smtClean="0"/>
              <a:t>Limit Setting</a:t>
            </a:r>
          </a:p>
          <a:p>
            <a:endParaRPr lang="en-US" dirty="0" smtClean="0"/>
          </a:p>
          <a:p>
            <a:r>
              <a:rPr lang="en-US" dirty="0" smtClean="0"/>
              <a:t>Interview Setting</a:t>
            </a:r>
          </a:p>
          <a:p>
            <a:r>
              <a:rPr lang="en-US" dirty="0" smtClean="0"/>
              <a:t>Counter Transference</a:t>
            </a:r>
          </a:p>
          <a:p>
            <a:endParaRPr lang="en-US" dirty="0" smtClean="0"/>
          </a:p>
          <a:p>
            <a:r>
              <a:rPr lang="en-US" dirty="0" smtClean="0"/>
              <a:t>Restrain or Talk</a:t>
            </a:r>
          </a:p>
          <a:p>
            <a:endParaRPr lang="en-US" dirty="0" smtClean="0"/>
          </a:p>
          <a:p>
            <a:r>
              <a:rPr lang="en-US" dirty="0" smtClean="0"/>
              <a:t>Clinical Approach</a:t>
            </a:r>
          </a:p>
          <a:p>
            <a:pPr lvl="1"/>
            <a:r>
              <a:rPr lang="en-US" dirty="0" smtClean="0"/>
              <a:t>Categorize</a:t>
            </a:r>
          </a:p>
          <a:p>
            <a:pPr lvl="1"/>
            <a:r>
              <a:rPr lang="en-US" dirty="0" smtClean="0"/>
              <a:t>Organic, Psychotic, PD/Other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209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Talk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Calm Manner</a:t>
            </a:r>
          </a:p>
          <a:p>
            <a:r>
              <a:rPr lang="en-US" dirty="0" smtClean="0"/>
              <a:t>Acknowledge the Affect</a:t>
            </a:r>
          </a:p>
          <a:p>
            <a:r>
              <a:rPr lang="en-US" dirty="0" smtClean="0"/>
              <a:t>Respectful</a:t>
            </a:r>
          </a:p>
          <a:p>
            <a:r>
              <a:rPr lang="en-US" dirty="0" smtClean="0"/>
              <a:t>Non-judgmental</a:t>
            </a:r>
          </a:p>
          <a:p>
            <a:r>
              <a:rPr lang="en-US" dirty="0" smtClean="0"/>
              <a:t>Non-provocative</a:t>
            </a:r>
          </a:p>
          <a:p>
            <a:r>
              <a:rPr lang="en-US" dirty="0" smtClean="0"/>
              <a:t>Physical Space, sit</a:t>
            </a:r>
          </a:p>
          <a:p>
            <a:r>
              <a:rPr lang="en-US" dirty="0" smtClean="0"/>
              <a:t>Minimal Eye </a:t>
            </a:r>
            <a:r>
              <a:rPr lang="en-US" dirty="0"/>
              <a:t>C</a:t>
            </a:r>
            <a:r>
              <a:rPr lang="en-US" dirty="0" smtClean="0"/>
              <a:t>ontact</a:t>
            </a:r>
          </a:p>
          <a:p>
            <a:r>
              <a:rPr lang="en-US" dirty="0" smtClean="0"/>
              <a:t>Listen Empathically</a:t>
            </a:r>
          </a:p>
          <a:p>
            <a:r>
              <a:rPr lang="en-US" dirty="0" smtClean="0"/>
              <a:t>Controlled Manner</a:t>
            </a:r>
          </a:p>
          <a:p>
            <a:r>
              <a:rPr lang="en-US" dirty="0" smtClean="0"/>
              <a:t>Offer Medication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63598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Physical Setting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798"/>
            <a:ext cx="7620000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Furniture Layout</a:t>
            </a:r>
          </a:p>
          <a:p>
            <a:r>
              <a:rPr lang="en-US" dirty="0" smtClean="0"/>
              <a:t>Exits</a:t>
            </a:r>
            <a:endParaRPr lang="en-US" dirty="0"/>
          </a:p>
          <a:p>
            <a:r>
              <a:rPr lang="en-US" dirty="0" smtClean="0"/>
              <a:t>No Projectiles</a:t>
            </a:r>
          </a:p>
          <a:p>
            <a:r>
              <a:rPr lang="en-US" dirty="0" smtClean="0"/>
              <a:t>Panic Button</a:t>
            </a:r>
          </a:p>
          <a:p>
            <a:r>
              <a:rPr lang="en-US" dirty="0" smtClean="0"/>
              <a:t>Clothing, Jewelry</a:t>
            </a:r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5704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Physical </a:t>
            </a:r>
            <a:r>
              <a:rPr lang="en-US" dirty="0" err="1" smtClean="0">
                <a:solidFill>
                  <a:srgbClr val="000000"/>
                </a:solidFill>
              </a:rPr>
              <a:t>Defence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Stand Facing Sideways</a:t>
            </a:r>
          </a:p>
          <a:p>
            <a:r>
              <a:rPr lang="en-US" dirty="0" smtClean="0"/>
              <a:t>Arms for </a:t>
            </a:r>
            <a:r>
              <a:rPr lang="en-US" dirty="0" err="1" smtClean="0"/>
              <a:t>Defence</a:t>
            </a:r>
            <a:endParaRPr lang="en-US" dirty="0" smtClean="0"/>
          </a:p>
          <a:p>
            <a:r>
              <a:rPr lang="en-US" dirty="0" smtClean="0"/>
              <a:t>Deflect Kicks with Legs</a:t>
            </a:r>
          </a:p>
          <a:p>
            <a:r>
              <a:rPr lang="en-US" dirty="0" smtClean="0"/>
              <a:t>Shields – Objects, Mattress</a:t>
            </a:r>
          </a:p>
          <a:p>
            <a:r>
              <a:rPr lang="en-US" dirty="0" smtClean="0"/>
              <a:t>Grabbed – Thumb</a:t>
            </a:r>
          </a:p>
          <a:p>
            <a:r>
              <a:rPr lang="en-US" dirty="0" smtClean="0"/>
              <a:t>Hair Pull – Control Hand</a:t>
            </a:r>
          </a:p>
          <a:p>
            <a:r>
              <a:rPr lang="en-US" dirty="0" smtClean="0"/>
              <a:t>Choke Hold – Tuck Chin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2009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Patient with Weapon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Expose Few Staff</a:t>
            </a:r>
          </a:p>
          <a:p>
            <a:r>
              <a:rPr lang="en-US" dirty="0" smtClean="0"/>
              <a:t>Calm, Talk to Patient</a:t>
            </a:r>
          </a:p>
          <a:p>
            <a:r>
              <a:rPr lang="en-US" dirty="0" smtClean="0"/>
              <a:t>Put Weapon Down</a:t>
            </a:r>
          </a:p>
          <a:p>
            <a:r>
              <a:rPr lang="en-US" dirty="0" smtClean="0"/>
              <a:t>Do Not Go for Weapon</a:t>
            </a:r>
          </a:p>
          <a:p>
            <a:r>
              <a:rPr lang="en-US" dirty="0" smtClean="0"/>
              <a:t>Plan – Hostage Situation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7809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Revolution">
      <a:dk1>
        <a:sysClr val="windowText" lastClr="000000"/>
      </a:dk1>
      <a:lt1>
        <a:sysClr val="window" lastClr="FFFFFF"/>
      </a:lt1>
      <a:dk2>
        <a:srgbClr val="1B3861"/>
      </a:dk2>
      <a:lt2>
        <a:srgbClr val="38ABED"/>
      </a:lt2>
      <a:accent1>
        <a:srgbClr val="0C5986"/>
      </a:accent1>
      <a:accent2>
        <a:srgbClr val="DDF53D"/>
      </a:accent2>
      <a:accent3>
        <a:srgbClr val="508709"/>
      </a:accent3>
      <a:accent4>
        <a:srgbClr val="BF5E00"/>
      </a:accent4>
      <a:accent5>
        <a:srgbClr val="9C0001"/>
      </a:accent5>
      <a:accent6>
        <a:srgbClr val="660075"/>
      </a:accent6>
      <a:hlink>
        <a:srgbClr val="ABF24D"/>
      </a:hlink>
      <a:folHlink>
        <a:srgbClr val="A0E7FB"/>
      </a:folHlink>
    </a:clrScheme>
    <a:fontScheme name="Adjacency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Adjacency.thmx</Template>
  <TotalTime>76</TotalTime>
  <Words>288</Words>
  <Application>Microsoft Office PowerPoint</Application>
  <PresentationFormat>On-screen Show (4:3)</PresentationFormat>
  <Paragraphs>140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Adjacency</vt:lpstr>
      <vt:lpstr>Aggression Residents Seminar </vt:lpstr>
      <vt:lpstr>Issues</vt:lpstr>
      <vt:lpstr>Formulation of Violence: Factors</vt:lpstr>
      <vt:lpstr>Factors Cont’d</vt:lpstr>
      <vt:lpstr>Clinician Safety</vt:lpstr>
      <vt:lpstr>Talk Approach</vt:lpstr>
      <vt:lpstr>Physical Setting</vt:lpstr>
      <vt:lpstr>Physical Defence</vt:lpstr>
      <vt:lpstr>Patient with Weapon</vt:lpstr>
      <vt:lpstr>Intervene Before Attack</vt:lpstr>
      <vt:lpstr>Intervention Cont’d</vt:lpstr>
      <vt:lpstr>Clinical Assessment:  History Taking</vt:lpstr>
      <vt:lpstr>Clinical Assessment:  Diagnostic Groups</vt:lpstr>
      <vt:lpstr>Clinical Assessment: Psychiatric Disorders</vt:lpstr>
      <vt:lpstr>Clinical Assessment: Investigations</vt:lpstr>
      <vt:lpstr>Summary</vt:lpstr>
    </vt:vector>
  </TitlesOfParts>
  <Company>QSB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to Residents</dc:title>
  <dc:creator>Yolande Chan </dc:creator>
  <cp:lastModifiedBy>Robertson, Krista</cp:lastModifiedBy>
  <cp:revision>13</cp:revision>
  <cp:lastPrinted>2012-06-06T03:07:43Z</cp:lastPrinted>
  <dcterms:created xsi:type="dcterms:W3CDTF">2012-06-06T01:53:15Z</dcterms:created>
  <dcterms:modified xsi:type="dcterms:W3CDTF">2014-06-12T17:36:53Z</dcterms:modified>
</cp:coreProperties>
</file>